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8"/>
  </p:notesMasterIdLst>
  <p:sldIdLst>
    <p:sldId id="256" r:id="rId2"/>
    <p:sldId id="258" r:id="rId3"/>
    <p:sldId id="260" r:id="rId4"/>
    <p:sldId id="268" r:id="rId5"/>
    <p:sldId id="262" r:id="rId6"/>
    <p:sldId id="263" r:id="rId7"/>
    <p:sldId id="264" r:id="rId8"/>
    <p:sldId id="271" r:id="rId9"/>
    <p:sldId id="272" r:id="rId10"/>
    <p:sldId id="273" r:id="rId11"/>
    <p:sldId id="274" r:id="rId12"/>
    <p:sldId id="275" r:id="rId13"/>
    <p:sldId id="269" r:id="rId14"/>
    <p:sldId id="270" r:id="rId15"/>
    <p:sldId id="265" r:id="rId16"/>
    <p:sldId id="266" r:id="rId17"/>
    <p:sldId id="267" r:id="rId18"/>
    <p:sldId id="276" r:id="rId19"/>
    <p:sldId id="277" r:id="rId20"/>
    <p:sldId id="285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91" r:id="rId30"/>
    <p:sldId id="293" r:id="rId31"/>
    <p:sldId id="294" r:id="rId32"/>
    <p:sldId id="295" r:id="rId33"/>
    <p:sldId id="296" r:id="rId34"/>
    <p:sldId id="297" r:id="rId35"/>
    <p:sldId id="290" r:id="rId36"/>
    <p:sldId id="288" r:id="rId3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CC"/>
    <a:srgbClr val="66FF99"/>
    <a:srgbClr val="21E3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8415" autoAdjust="0"/>
  </p:normalViewPr>
  <p:slideViewPr>
    <p:cSldViewPr>
      <p:cViewPr>
        <p:scale>
          <a:sx n="70" d="100"/>
          <a:sy n="70" d="100"/>
        </p:scale>
        <p:origin x="-13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A29B-12EA-4006-922D-439EB624ECB4}" type="datetimeFigureOut">
              <a:rPr lang="th-TH" smtClean="0"/>
              <a:pPr/>
              <a:t>15/11/55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F34A-8FF4-43ED-BC73-B2391BF30BFF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2F34A-8FF4-43ED-BC73-B2391BF30BFF}" type="slidenum">
              <a:rPr lang="th-TH" smtClean="0"/>
              <a:pPr/>
              <a:t>1</a:t>
            </a:fld>
            <a:endParaRPr lang="th-T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solidFill>
                  <a:srgbClr val="FF0000"/>
                </a:solidFill>
              </a:rPr>
              <a:t>เป็น</a:t>
            </a:r>
            <a:r>
              <a:rPr lang="th-TH" sz="3600" baseline="0" dirty="0" smtClean="0">
                <a:solidFill>
                  <a:srgbClr val="FF0000"/>
                </a:solidFill>
              </a:rPr>
              <a:t> </a:t>
            </a:r>
            <a:r>
              <a:rPr lang="en-US" sz="3600" baseline="0" dirty="0" smtClean="0">
                <a:solidFill>
                  <a:srgbClr val="FF0000"/>
                </a:solidFill>
              </a:rPr>
              <a:t>KPI </a:t>
            </a:r>
            <a:r>
              <a:rPr lang="th-TH" sz="3600" baseline="0" dirty="0" smtClean="0">
                <a:solidFill>
                  <a:srgbClr val="FF0000"/>
                </a:solidFill>
              </a:rPr>
              <a:t>ของ</a:t>
            </a:r>
            <a:r>
              <a:rPr lang="th-TH" sz="3600" baseline="0" dirty="0" err="1" smtClean="0">
                <a:solidFill>
                  <a:srgbClr val="FF0000"/>
                </a:solidFill>
              </a:rPr>
              <a:t>สวพ.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2F34A-8FF4-43ED-BC73-B2391BF30BFF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9FB9A-2DE3-44CC-8492-94437F5FAC3F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0A7-17DC-4A84-82C3-86C7E1A8B06B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le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775" y="-157163"/>
            <a:ext cx="9863138" cy="717391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CE041C4-ADC6-41FD-A064-580D837531A7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83895D-D439-49A2-922C-0B6F8F954B9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9D06E-AB5B-4886-9E37-47F5CDACEC72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E0E9-B36B-4A7E-9C8D-1AE6C2D45148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B9D11-10DB-47DE-A518-939990F4E27B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E0E9-B36B-4A7E-9C8D-1AE6C2D45148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46E039-7803-4576-92E1-B685F178BE1B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CE0E9-B36B-4A7E-9C8D-1AE6C2D45148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480DD3-2C6B-4365-9865-DE578B026A5B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CE0E9-B36B-4A7E-9C8D-1AE6C2D45148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345B60-93B1-46EB-8578-8BFDEB49CDEB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E0E9-B36B-4A7E-9C8D-1AE6C2D45148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868DA6-4313-4BB5-A4A5-221A0A5B2F48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3895D-D439-49A2-922C-0B6F8F954B9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3DC803-3C3D-4DFE-86BF-838E72606747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E0E9-B36B-4A7E-9C8D-1AE6C2D45148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FB4B7D-8C4F-46A2-A334-774D1982A142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E0E9-B36B-4A7E-9C8D-1AE6C2D45148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1CB32A-B774-4BEE-BB97-A2CFA7109E51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E0E9-B36B-4A7E-9C8D-1AE6C2D45148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E7551-BB0B-403B-8E16-2E48783C6B10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E0E9-B36B-4A7E-9C8D-1AE6C2D45148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59E62-74D7-4C01-8B66-25720EF1931D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E0E9-B36B-4A7E-9C8D-1AE6C2D45148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CCF36-61CF-4D61-B34A-D30F8055DE3E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3895D-D439-49A2-922C-0B6F8F954B9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eavessmal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94513" y="4876800"/>
            <a:ext cx="1792287" cy="17922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858E134-9348-4647-A6A5-ABB65DBEF06B}" type="datetime1">
              <a:rPr lang="th-TH" smtClean="0"/>
              <a:t>15/11/55</a:t>
            </a:fld>
            <a:endParaRPr lang="th-TH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3CE0E9-B36B-4A7E-9C8D-1AE6C2D45148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package" Target="../embeddings/_______Microsoft_Office_Word10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package" Target="../embeddings/_______Microsoft_Office_Word1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slide" Target="slide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Microsoft_Office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pPr algn="r"/>
            <a:r>
              <a:rPr lang="th-TH" sz="7200" b="1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เอกสารประกอบการบรรยาย</a:t>
            </a:r>
            <a:endParaRPr lang="th-TH" sz="7200" b="1" dirty="0">
              <a:solidFill>
                <a:schemeClr val="accent1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996952"/>
            <a:ext cx="6904856" cy="3888432"/>
          </a:xfrm>
        </p:spPr>
        <p:txBody>
          <a:bodyPr/>
          <a:lstStyle/>
          <a:p>
            <a:pPr algn="r"/>
            <a:r>
              <a:rPr lang="th-TH" b="1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เรื่อง เทคนิคการเขียนโครงการที่สอดคล้องกับยุทธศาสตร์</a:t>
            </a:r>
          </a:p>
          <a:p>
            <a:pPr algn="r"/>
            <a:r>
              <a:rPr lang="th-TH" b="1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และกลยุทธ์ของมหาวิทยาลัยเทคโนโลยีราชมงคลพระนคร</a:t>
            </a:r>
          </a:p>
          <a:p>
            <a:pPr algn="r"/>
            <a:endParaRPr lang="th-TH" b="1" dirty="0">
              <a:solidFill>
                <a:schemeClr val="accent1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r">
              <a:spcBef>
                <a:spcPts val="0"/>
              </a:spcBef>
            </a:pPr>
            <a:r>
              <a:rPr lang="th-TH" sz="2400" b="1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นางจุฬาภรณ์  ตันติประสงค์</a:t>
            </a:r>
          </a:p>
          <a:p>
            <a:pPr algn="r">
              <a:spcBef>
                <a:spcPts val="0"/>
              </a:spcBef>
            </a:pPr>
            <a:r>
              <a:rPr lang="th-TH" sz="2400" b="1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ผู้อำนวยการกองนโยบายและแผน</a:t>
            </a:r>
          </a:p>
          <a:p>
            <a:pPr algn="r">
              <a:spcBef>
                <a:spcPts val="0"/>
              </a:spcBef>
            </a:pPr>
            <a:r>
              <a:rPr lang="th-TH" sz="2400" b="1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19 พฤศจิกายน 2555 </a:t>
            </a:r>
          </a:p>
          <a:p>
            <a:pPr algn="r"/>
            <a:endParaRPr lang="th-TH" b="1" dirty="0">
              <a:solidFill>
                <a:schemeClr val="accent1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ตารางแสดงตัวชี้วัดระดับผลลัพธ์ และระดับผลผลิต</a:t>
            </a:r>
            <a:b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ตามแผนปฏิบัติราชการของมหาวิทยาลัยฯ</a:t>
            </a:r>
            <a:b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ประจำปี พ.ศ. 2556</a:t>
            </a:r>
            <a:endParaRPr kumimoji="0" lang="th-TH" sz="2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177926" y="1265022"/>
          <a:ext cx="8786562" cy="5332330"/>
        </p:xfrm>
        <a:graphic>
          <a:graphicData uri="http://schemas.openxmlformats.org/presentationml/2006/ole">
            <p:oleObj spid="_x0000_s39938" name="Worksheet" r:id="rId3" imgW="11458698" imgH="6953257" progId="Excel.Shee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150"/>
            <a:ext cx="2133600" cy="476250"/>
          </a:xfrm>
        </p:spPr>
        <p:txBody>
          <a:bodyPr/>
          <a:lstStyle/>
          <a:p>
            <a:r>
              <a:rPr lang="th-TH" dirty="0" smtClean="0"/>
              <a:t>9</a:t>
            </a:r>
            <a:endParaRPr lang="th-TH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98909" y="188640"/>
            <a:ext cx="754380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ตารางแสดงตัวชี้วัดระดับผลลัพธ์ และระดับผลผลิต</a:t>
            </a:r>
            <a:b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ตามแผนปฏิบัติราชการของมหาวิทยาลัยฯ</a:t>
            </a:r>
            <a:b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ประจำปี พ.ศ. 2556</a:t>
            </a:r>
            <a:endParaRPr kumimoji="0" lang="th-TH" sz="2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216320" y="1340768"/>
          <a:ext cx="8709774" cy="5285730"/>
        </p:xfrm>
        <a:graphic>
          <a:graphicData uri="http://schemas.openxmlformats.org/presentationml/2006/ole">
            <p:oleObj spid="_x0000_s40962" name="Worksheet" r:id="rId3" imgW="11458698" imgH="6953257" progId="Excel.Sheet.8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150"/>
            <a:ext cx="2133600" cy="476250"/>
          </a:xfrm>
        </p:spPr>
        <p:txBody>
          <a:bodyPr/>
          <a:lstStyle/>
          <a:p>
            <a:r>
              <a:rPr lang="th-TH" dirty="0" smtClean="0"/>
              <a:t>10</a:t>
            </a:r>
            <a:endParaRPr lang="th-TH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8909" y="260648"/>
            <a:ext cx="754380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ตารางแสดงตัวชี้วัดระดับผลลัพธ์ และระดับผลผลิต</a:t>
            </a:r>
            <a:b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ตามแผนปฏิบัติราชการของมหาวิทยาลัยฯ</a:t>
            </a:r>
            <a:b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ประจำปี พ.ศ. 2556</a:t>
            </a:r>
            <a:endParaRPr kumimoji="0" lang="th-TH" sz="2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1547664" y="1383054"/>
          <a:ext cx="6336704" cy="5214298"/>
        </p:xfrm>
        <a:graphic>
          <a:graphicData uri="http://schemas.openxmlformats.org/presentationml/2006/ole">
            <p:oleObj spid="_x0000_s41986" name="Worksheet" r:id="rId3" imgW="8077068" imgH="6953257" progId="Excel.Shee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 smtClean="0"/>
              <a:t>11</a:t>
            </a:r>
            <a:endParaRPr lang="th-TH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9512" y="1842198"/>
          <a:ext cx="8784976" cy="4827162"/>
        </p:xfrm>
        <a:graphic>
          <a:graphicData uri="http://schemas.openxmlformats.org/presentationml/2006/ole">
            <p:oleObj spid="_x0000_s32772" name="เอกสาร" r:id="rId3" imgW="9577210" imgH="5261838" progId="Word.Document.12">
              <p:embed/>
            </p:oleObj>
          </a:graphicData>
        </a:graphic>
      </p:graphicFrame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3528" y="1013827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430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ประเด็นยุทธศาสตร์ที่ 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พัฒนาสังคมโดยยึดหลักเศรษฐกิจพอเพียง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430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เป้าประสงค์</a:t>
            </a:r>
            <a:r>
              <a:rPr lang="th-TH" sz="16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ให้บริการวิชาการแก่สังคมโดยยึดหลักเศรษฐกิจพอเพียง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430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กลยุทธ์ที่ 6</a:t>
            </a:r>
            <a:r>
              <a:rPr lang="th-TH" sz="16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ให้บริการวิชาการแก่สังคม เพื่อสร้างและพัฒนาอาชีพโดยยึดหลักเศรษฐกิจพอเพียง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332656"/>
            <a:ext cx="8229600" cy="64807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</a:tabLst>
              <a:defRPr/>
            </a:pPr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ค่าเป้าหมายตัวชี้วัดตามแผนกลยุทธ์ </a:t>
            </a:r>
            <a:r>
              <a:rPr lang="th-TH" b="1" dirty="0" err="1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มทร.</a:t>
            </a:r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พระนคร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</a:tabLst>
              <a:defRPr/>
            </a:pPr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ประจำปี 2556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 smtClean="0"/>
              <a:t>12</a:t>
            </a:r>
            <a:endParaRPr lang="th-TH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1382" y="115046"/>
          <a:ext cx="8841236" cy="6626322"/>
        </p:xfrm>
        <a:graphic>
          <a:graphicData uri="http://schemas.openxmlformats.org/presentationml/2006/ole">
            <p:oleObj spid="_x0000_s33795" name="เอกสาร" r:id="rId3" imgW="9806175" imgH="7349048" progId="Word.Document.12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 smtClean="0"/>
              <a:t>13</a:t>
            </a:r>
            <a:endParaRPr lang="th-TH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9933" y="2348880"/>
          <a:ext cx="8642548" cy="3677228"/>
        </p:xfrm>
        <a:graphic>
          <a:graphicData uri="http://schemas.openxmlformats.org/presentationml/2006/ole">
            <p:oleObj spid="_x0000_s6147" name="เอกสาร" r:id="rId3" imgW="9021205" imgH="3837924" progId="Word.Document.12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51520" y="1484784"/>
            <a:ext cx="842493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16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ประเด็นยุทธศาสตร์ที่ </a:t>
            </a:r>
            <a:r>
              <a:rPr lang="th-TH" sz="1600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3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สร้างและถ่ายทอดองค์ความรู้ด้านวิทยาศาสตร์และเทคโนโลยีเชิง</a:t>
            </a:r>
            <a:r>
              <a:rPr lang="th-TH" sz="1600" dirty="0" err="1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การที่ได้</a:t>
            </a:r>
            <a:r>
              <a:rPr lang="th-TH" sz="16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มาตรฐาน </a:t>
            </a:r>
            <a:endParaRPr lang="en-US" sz="16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เป้าประสงค์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สร้างและถ่ายทอดองค์ความรู้เชิง</a:t>
            </a:r>
            <a:r>
              <a:rPr lang="th-TH" sz="1600" dirty="0" err="1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การเพื่อการแข่งขันในระดับชาติและนานาชาติ</a:t>
            </a:r>
            <a:endParaRPr lang="en-US" sz="16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กล</a:t>
            </a:r>
            <a:r>
              <a:rPr lang="th-TH" sz="16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ยุทธ์ที่ 8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พัฒนางานวิจัย/นวัตกรรม/สิ่งประดิษฐ์เชิง</a:t>
            </a:r>
            <a:r>
              <a:rPr lang="th-TH" sz="1600" dirty="0" err="1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การเพื่อประโยชน์เชิงพาณิชย์ที่ได้มาตรฐานเพื่อการแข่งขันในระดับชาติและระดับนานาชาติ</a:t>
            </a:r>
            <a:endParaRPr lang="en-US" sz="16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43000" algn="l"/>
              </a:tabLst>
              <a:defRPr/>
            </a:pP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692696"/>
            <a:ext cx="8229600" cy="64807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</a:tabLst>
              <a:defRPr/>
            </a:pPr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ค่าเป้าหมายตัวชี้วัดตามแผนกลยุทธ์ </a:t>
            </a:r>
            <a:r>
              <a:rPr lang="th-TH" b="1" dirty="0" err="1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มทร.</a:t>
            </a:r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พระนคร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</a:tabLst>
              <a:defRPr/>
            </a:pPr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ประจำปี 2556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 smtClean="0"/>
              <a:t>14</a:t>
            </a:r>
            <a:endParaRPr lang="th-TH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458788" y="2436019"/>
          <a:ext cx="8226425" cy="3297237"/>
        </p:xfrm>
        <a:graphic>
          <a:graphicData uri="http://schemas.openxmlformats.org/presentationml/2006/ole">
            <p:oleObj spid="_x0000_s7170" name="เอกสาร" r:id="rId3" imgW="9577210" imgH="3837924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 smtClean="0"/>
              <a:t>15</a:t>
            </a:r>
            <a:endParaRPr lang="th-TH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556792"/>
            <a:ext cx="842493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16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ประเด็นยุทธศาสตร์ที่ </a:t>
            </a:r>
            <a:r>
              <a:rPr lang="th-TH" sz="1600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3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สร้างและถ่ายทอดองค์ความรู้ด้านวิทยาศาสตร์และเทคโนโลยีเชิง</a:t>
            </a:r>
            <a:r>
              <a:rPr lang="th-TH" sz="1600" dirty="0" err="1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การที่ได้มาตรฐาน</a:t>
            </a:r>
            <a:endParaRPr lang="en-US" sz="16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เป้าประสงค์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สร้างและถ่ายทอดองค์ความรู้เชิง</a:t>
            </a:r>
            <a:r>
              <a:rPr lang="th-TH" sz="1600" dirty="0" err="1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การเพื่อการแข่งขันในระดับชาติและนานาชาติ</a:t>
            </a:r>
            <a:endParaRPr lang="en-US" sz="16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กล</a:t>
            </a:r>
            <a:r>
              <a:rPr lang="th-TH" sz="16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ยุทธ์ที่ 8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พัฒนางานวิจัย/นวัตกรรม/สิ่งประดิษฐ์เชิง</a:t>
            </a:r>
            <a:r>
              <a:rPr lang="th-TH" sz="1600" dirty="0" err="1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การเพื่อประโยชน์เชิงพาณิชย์ที่ได้มาตรฐานเพื่อการแข่งขันในระดับชาติและระดับนานาชาติ</a:t>
            </a:r>
            <a:endParaRPr lang="en-US" sz="16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43000" algn="l"/>
              </a:tabLst>
              <a:defRPr/>
            </a:pP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764704"/>
            <a:ext cx="8229600" cy="64807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</a:tabLst>
              <a:defRPr/>
            </a:pPr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ค่าเป้าหมายตัวชี้วัดตามแผนกลยุทธ์ </a:t>
            </a:r>
            <a:r>
              <a:rPr lang="th-TH" b="1" dirty="0" err="1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มทร.</a:t>
            </a:r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พระนคร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</a:tabLst>
              <a:defRPr/>
            </a:pPr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ประจำปี 2556 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458788" y="3068960"/>
          <a:ext cx="8224837" cy="2201863"/>
        </p:xfrm>
        <a:graphic>
          <a:graphicData uri="http://schemas.openxmlformats.org/presentationml/2006/ole">
            <p:oleObj spid="_x0000_s8194" name="เอกสาร" r:id="rId3" imgW="9577210" imgH="2563045" progId="Word.Document.12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 smtClean="0"/>
              <a:t>16</a:t>
            </a:r>
            <a:endParaRPr lang="th-T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124744"/>
            <a:ext cx="8229600" cy="64807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</a:tabLst>
              <a:defRPr/>
            </a:pPr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ค่าเป้าหมายตัวชี้วัดตามแผนกลยุทธ์ </a:t>
            </a:r>
            <a:r>
              <a:rPr lang="th-TH" b="1" dirty="0" err="1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มทร.</a:t>
            </a:r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พระนคร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1143000" algn="l"/>
              </a:tabLst>
              <a:defRPr/>
            </a:pPr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ประจำปี 2556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204864"/>
            <a:ext cx="842493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16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ประเด็นยุทธศาสตร์ที่ </a:t>
            </a:r>
            <a:r>
              <a:rPr lang="th-TH" sz="1600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3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สร้างและถ่ายทอดองค์ความรู้ด้านวิทยาศาสตร์และเทคโนโลยีเชิง</a:t>
            </a:r>
            <a:r>
              <a:rPr lang="th-TH" sz="1600" dirty="0" err="1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การที่ได้มาตรฐาน</a:t>
            </a:r>
            <a:endParaRPr lang="en-US" sz="16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เป้าประสงค์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สร้างและถ่ายทอดองค์ความรู้เชิง</a:t>
            </a:r>
            <a:r>
              <a:rPr lang="th-TH" sz="1600" dirty="0" err="1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การเพื่อการแข่งขันในระดับชาติและนานาชาติ</a:t>
            </a:r>
            <a:endParaRPr lang="en-US" sz="16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กล</a:t>
            </a:r>
            <a:r>
              <a:rPr lang="th-TH" sz="16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ยุทธ์ที่ </a:t>
            </a:r>
            <a:r>
              <a:rPr lang="th-TH" sz="1600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เผยแพร่</a:t>
            </a:r>
            <a:r>
              <a:rPr lang="th-TH" sz="1600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และถ่ายทอดองค์ความรู้สู่ความเป็นเลิศ</a:t>
            </a:r>
            <a:endParaRPr lang="en-US" sz="16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143000" algn="l"/>
              </a:tabLst>
              <a:defRPr/>
            </a:pP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0" y="140700"/>
          <a:ext cx="9144000" cy="6619464"/>
        </p:xfrm>
        <a:graphic>
          <a:graphicData uri="http://schemas.openxmlformats.org/presentationml/2006/ole">
            <p:oleObj spid="_x0000_s43010" name="เอกสาร" r:id="rId3" imgW="10057135" imgH="7280097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245225"/>
            <a:ext cx="2133600" cy="476250"/>
          </a:xfrm>
        </p:spPr>
        <p:txBody>
          <a:bodyPr/>
          <a:lstStyle/>
          <a:p>
            <a:r>
              <a:rPr lang="th-TH" dirty="0" smtClean="0"/>
              <a:t>17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-1586" y="197705"/>
          <a:ext cx="9145586" cy="6505454"/>
        </p:xfrm>
        <a:graphic>
          <a:graphicData uri="http://schemas.openxmlformats.org/presentationml/2006/ole">
            <p:oleObj spid="_x0000_s44034" name="เอกสาร" r:id="rId3" imgW="10057135" imgH="7152968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245225"/>
            <a:ext cx="2133600" cy="476250"/>
          </a:xfrm>
        </p:spPr>
        <p:txBody>
          <a:bodyPr/>
          <a:lstStyle/>
          <a:p>
            <a:r>
              <a:rPr lang="th-TH" dirty="0" smtClean="0"/>
              <a:t>18</a:t>
            </a:r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h-TH" dirty="0" smtClean="0"/>
              <a:t>1</a:t>
            </a:r>
            <a:endParaRPr lang="th-TH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48035506"/>
              </p:ext>
            </p:extLst>
          </p:nvPr>
        </p:nvGraphicFramePr>
        <p:xfrm>
          <a:off x="87982" y="404664"/>
          <a:ext cx="9020522" cy="6192688"/>
        </p:xfrm>
        <a:graphic>
          <a:graphicData uri="http://schemas.openxmlformats.org/presentationml/2006/ole">
            <p:oleObj spid="_x0000_s1026" name="เอกสาร" r:id="rId3" imgW="14854620" imgH="10196667" progId="Word.Document.12">
              <p:embed/>
            </p:oleObj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7104" y="991816"/>
          <a:ext cx="8285376" cy="5317504"/>
        </p:xfrm>
        <a:graphic>
          <a:graphicData uri="http://schemas.openxmlformats.org/presentationml/2006/ole">
            <p:oleObj spid="_x0000_s51202" name="เอกสาร" r:id="rId4" imgW="5717562" imgH="3576175" progId="Word.Document.12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469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th-TH" dirty="0" smtClean="0">
                <a:solidFill>
                  <a:schemeClr val="accent4">
                    <a:lumMod val="75000"/>
                  </a:schemeClr>
                </a:solidFill>
              </a:rPr>
              <a:t>19</a:t>
            </a:r>
          </a:p>
          <a:p>
            <a:pPr algn="ctr"/>
            <a:endParaRPr lang="th-TH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th-TH" dirty="0" smtClean="0"/>
              <a:t>20</a:t>
            </a:r>
            <a:endParaRPr lang="th-TH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51520" y="1196752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ความสอดคล้องกับยุทธศาสตร์และกลยุทธ์ของมหาวิทยาลัย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	กลยุทธ์ที่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(    )  1.1 พัฒนาหลักสูตรให้สอดคล้องกับความต้องการของสังคม ชุมชน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(    )  1.2 สร้างความเข้มแข็งทางวิชาชีพเฉพาะทาง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(    )  1.3 บริหารจัดการเชิงรุก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(    )  1.4 พัฒนานักศึกษาและบัณฑิตให้เป็นทรัพยากรมนุษย์ที่มีคุณค่าและมีคุณลักษณะที่พึงประสงค์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(    )  1.5 พัฒนาศักยภาพของบุคลากรทางการศึกษาทุกระดับ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(    )  1.6 ให้บริการวิชาการแก่สังคม เพื่อสร้างและพัฒนาอาชีพโดยยึดหลักของเศรษฐกิจพอเพียง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(    )  1.7 สนับสนุนและสืบสานงานทำนุบำรุงศิลปวัฒนธรรม และรักษาสิ่งแวดล้อม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(    )  1.8 พัฒนางานวิจัย/นวัตกรรม/สิ่งประดิษฐ์ เชิง</a:t>
            </a:r>
            <a:r>
              <a:rPr kumimoji="0" lang="th-TH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บูรณา</a:t>
            </a: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 เพื่อประโยชน์เชิงพาณิชย์ที่ได้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         มาตรฐานเพื่อการแข่งขันในระดับชาติและระดับนานาชาติ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(    )  1.9 เผยแพร่และถ่ายทอดองค์ความรู้สู่ความเป็นเลิศ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กลวิธี/มาตรการ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  ………………………………………...………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(ระบุเพียงหนึ่งกลวิธี/มาตรการ เท่านั้น)</a:t>
            </a:r>
            <a:endParaRPr kumimoji="0" lang="th-TH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91294" y="836713"/>
          <a:ext cx="8085161" cy="5832647"/>
        </p:xfrm>
        <a:graphic>
          <a:graphicData uri="http://schemas.openxmlformats.org/presentationml/2006/ole">
            <p:oleObj spid="_x0000_s46082" name="เอกสาร" r:id="rId4" imgW="5873421" imgH="4568835" progId="Word.Document.12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th-TH" dirty="0" smtClean="0"/>
              <a:t>21</a:t>
            </a:r>
            <a:endParaRPr lang="th-TH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9552" y="1408468"/>
          <a:ext cx="8136904" cy="3825040"/>
        </p:xfrm>
        <a:graphic>
          <a:graphicData uri="http://schemas.openxmlformats.org/presentationml/2006/ole">
            <p:oleObj spid="_x0000_s47106" name="เอกสาร" r:id="rId3" imgW="5717562" imgH="2550702" progId="Word.Document.12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th-TH" dirty="0" smtClean="0">
                <a:solidFill>
                  <a:schemeClr val="accent4">
                    <a:lumMod val="75000"/>
                  </a:schemeClr>
                </a:solidFill>
              </a:rPr>
              <a:t>22</a:t>
            </a:r>
            <a:endParaRPr lang="th-TH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611560" y="6093296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94014" y="1700808"/>
          <a:ext cx="7954386" cy="3312368"/>
        </p:xfrm>
        <a:graphic>
          <a:graphicData uri="http://schemas.openxmlformats.org/presentationml/2006/ole">
            <p:oleObj spid="_x0000_s48130" name="เอกสาร" r:id="rId3" imgW="4834484" imgH="2013446" progId="Word.Document.12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th-TH" dirty="0" smtClean="0"/>
              <a:t>23</a:t>
            </a:r>
            <a:endParaRPr lang="th-TH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1560" y="260648"/>
          <a:ext cx="8064894" cy="6602996"/>
        </p:xfrm>
        <a:graphic>
          <a:graphicData uri="http://schemas.openxmlformats.org/presentationml/2006/ole">
            <p:oleObj spid="_x0000_s49154" name="เอกสาร" r:id="rId3" imgW="6562573" imgH="5572313" progId="Word.Document.12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th-TH" dirty="0" smtClean="0"/>
              <a:t>24</a:t>
            </a:r>
            <a:endParaRPr lang="th-TH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8932" y="6309320"/>
            <a:ext cx="571500" cy="228600"/>
          </a:xfrm>
        </p:spPr>
        <p:txBody>
          <a:bodyPr/>
          <a:lstStyle/>
          <a:p>
            <a:r>
              <a:rPr lang="th-TH" dirty="0" smtClean="0"/>
              <a:t>25</a:t>
            </a:r>
            <a:endParaRPr lang="th-TH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9298" y="692696"/>
          <a:ext cx="8423818" cy="5472608"/>
        </p:xfrm>
        <a:graphic>
          <a:graphicData uri="http://schemas.openxmlformats.org/presentationml/2006/ole">
            <p:oleObj spid="_x0000_s50178" name="เอกสาร" r:id="rId3" imgW="6285691" imgH="4095762" progId="Word.Document.12">
              <p:embed/>
            </p:oleObj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65958" y="620688"/>
          <a:ext cx="8354514" cy="5890046"/>
        </p:xfrm>
        <a:graphic>
          <a:graphicData uri="http://schemas.openxmlformats.org/presentationml/2006/ole">
            <p:oleObj spid="_x0000_s52226" name="เอกสาร" r:id="rId3" imgW="6554314" imgH="4620758" progId="Word.Document.12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16924" y="6368752"/>
            <a:ext cx="571500" cy="228600"/>
          </a:xfrm>
        </p:spPr>
        <p:txBody>
          <a:bodyPr/>
          <a:lstStyle/>
          <a:p>
            <a:r>
              <a:rPr lang="th-TH" dirty="0" smtClean="0"/>
              <a:t>26</a:t>
            </a:r>
            <a:endParaRPr lang="th-TH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21325" y="979140"/>
          <a:ext cx="8099764" cy="5330180"/>
        </p:xfrm>
        <a:graphic>
          <a:graphicData uri="http://schemas.openxmlformats.org/presentationml/2006/ole">
            <p:oleObj spid="_x0000_s53250" name="เอกสาร" r:id="rId3" imgW="6091766" imgH="4007782" progId="Word.Document.12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60940" y="6309320"/>
            <a:ext cx="571500" cy="228600"/>
          </a:xfrm>
        </p:spPr>
        <p:txBody>
          <a:bodyPr/>
          <a:lstStyle/>
          <a:p>
            <a:r>
              <a:rPr lang="th-TH" dirty="0" smtClean="0"/>
              <a:t>27</a:t>
            </a:r>
            <a:endParaRPr lang="th-TH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229600" cy="1800200"/>
          </a:xfrm>
          <a:ln>
            <a:noFill/>
          </a:ln>
        </p:spPr>
        <p:txBody>
          <a:bodyPr/>
          <a:lstStyle/>
          <a:p>
            <a:pPr marL="985838" indent="-985838" algn="l">
              <a:buFont typeface="Wingdings" pitchFamily="2" charset="2"/>
              <a:buChar char="v"/>
              <a:tabLst>
                <a:tab pos="985838" algn="l"/>
              </a:tabLst>
            </a:pPr>
            <a:r>
              <a:rPr lang="th-TH" sz="6000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ลักษณะโครงการที่สอดคล้องกับยุทธศาสตร์และกลยุทธ์</a:t>
            </a:r>
            <a:endParaRPr lang="th-TH" sz="6000" b="1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 smtClean="0"/>
              <a:t>28</a:t>
            </a:r>
            <a:endParaRPr lang="th-TH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3717032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h-TH" sz="60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 ตัวอย่างโครงการ</a:t>
            </a:r>
            <a:endParaRPr kumimoji="0" lang="th-TH" sz="60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-44450" y="366713"/>
          <a:ext cx="9009063" cy="6230937"/>
        </p:xfrm>
        <a:graphic>
          <a:graphicData uri="http://schemas.openxmlformats.org/presentationml/2006/ole">
            <p:oleObj spid="_x0000_s2050" name="เอกสาร" r:id="rId3" imgW="10366507" imgH="7169847" progId="Word.Document.12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3224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h-TH" dirty="0" smtClean="0"/>
              <a:t>2</a:t>
            </a:r>
            <a:endParaRPr lang="th-TH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829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ความสอดคล้องกับยุทธศาสตร์และกลยุทธ์</a:t>
            </a:r>
            <a:endParaRPr lang="th-TH" b="1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1392" y="1888232"/>
            <a:ext cx="4038600" cy="4565104"/>
          </a:xfrm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marL="808038" indent="-808038">
              <a:buNone/>
            </a:pP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กลยุทธ์ที่ 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พัฒนาหลักสูตรให้สอดคล้องกับความต้องการของสังคม</a:t>
            </a:r>
            <a:endParaRPr lang="en-US" sz="18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v"/>
            </a:pP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กรอบ</a:t>
            </a: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จัดทำโครงการที่สอดคล้องกับกลยุทธ์นี้</a:t>
            </a:r>
            <a:endParaRPr lang="en-US" sz="1800" b="1" dirty="0" smtClean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การเปิดหลักสูตรใหม่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การปรับปรุงหลักสูตร</a:t>
            </a: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การพัฒนา/จัดอบรมหลักสูตรระยะสั้นเพื่อการเรียนรู้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การเปิดหลักสูตรต่อยอดสำหรับผู้มีงานทำ</a:t>
            </a: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การพัฒนาหลักสูตร 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ปริญญา (คณะบริหารธุรกิจ มี สาขาธุรกิจระหว่างประเทศ)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การพัฒนาหลักสูตรนานาชาติ</a:t>
            </a: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การพัฒนาหลักสูตรร่วมกับองค์กรอื่น</a:t>
            </a:r>
          </a:p>
          <a:p>
            <a:endParaRPr lang="th-TH" sz="18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88232"/>
            <a:ext cx="4038600" cy="4565104"/>
          </a:xfrm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กลยุทธ์ที่ 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สร้างความเข้มแข็งทางวิชาชีพเฉพาะทาง</a:t>
            </a:r>
            <a:endParaRPr lang="en-US" sz="18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v"/>
            </a:pP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กรอบ</a:t>
            </a: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การจัดทำโครงการที่สอดคล้องกับกลยุทธ์นี้</a:t>
            </a:r>
            <a:endParaRPr lang="en-US" sz="1800" b="1" dirty="0" smtClean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การพัฒนา/ปรับปรุงห้องเรียน/ ห้องปฏิบัติการ/ ห้องปฏิบัติการมาตรฐานวิชาชีพ</a:t>
            </a: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การพัฒนา/ปรับปรุงห้องสมุด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การพัฒนาทรัพยากร/สารสนเทศเพื่อการเรียนรู้ (เครื่องคอมพิวเตอร์สำหรับนักศึกษา/  การผลิตสื่อ 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E-learning</a:t>
            </a: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Video on Demand</a:t>
            </a: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/ ห้องสตูดิโอ)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การส่งนักศึกษาเข้าโครงการ</a:t>
            </a:r>
            <a:r>
              <a:rPr lang="th-TH" sz="1800" dirty="0" err="1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สห</a:t>
            </a: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กิจศึกษา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การฝึกอบรมอาจารย์</a:t>
            </a:r>
            <a:r>
              <a:rPr lang="th-TH" sz="1800" dirty="0" err="1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นิเทศสห</a:t>
            </a: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กิจ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การจัดทำคลังความรู้เกี่ยวกับการเรียนการสอน/วิชาเรียน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การจัดตั้งศูนย์การเรียนรู้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การประกันคุณภาพการศึกษา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การเตรียมความพร้อม </a:t>
            </a:r>
            <a:r>
              <a:rPr lang="en-US" sz="1800" dirty="0" err="1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EdPEx</a:t>
            </a:r>
            <a:endParaRPr lang="th-TH" sz="18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476250"/>
          </a:xfrm>
        </p:spPr>
        <p:txBody>
          <a:bodyPr/>
          <a:lstStyle/>
          <a:p>
            <a:r>
              <a:rPr lang="th-TH" dirty="0" smtClean="0"/>
              <a:t>29</a:t>
            </a:r>
            <a:endParaRPr lang="th-TH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1340768"/>
            <a:ext cx="8229600" cy="494928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ประเด็นยุทธศาสตร์ที่</a:t>
            </a:r>
            <a:r>
              <a:rPr kumimoji="0" lang="th-TH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1 จัดการศึกษาด้านวิทยาศาสตร์และเทคโนโลยีที่มีคุณภาพ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968552"/>
          </a:xfrm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กลยุทธ์ที่ 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การบริหารจัดการเชิงรุก</a:t>
            </a:r>
            <a:endParaRPr lang="en-US" sz="18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v"/>
            </a:pP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กรอบ</a:t>
            </a: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การจัดทำโครงการที่สอดคล้องกับกลยุทธ์นี้</a:t>
            </a:r>
            <a:endParaRPr lang="en-US" sz="1800" b="1" dirty="0" smtClean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การพัฒนางานบริหาร/งานสารบรรณ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โครงการพัฒนา/อบรมผู้บริหาร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การพัฒนาฐานข้อมูลเพื่อการบริหารจัดการ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การพัฒนาภาพลักษณ์องค์กร/การผลิตสื่อประชาสัมพันธ์/ การประชาสัมพันธ์มหาวิทยาลัยและแนะแนวการศึกษา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การพัฒนาระบบเครือข่ายสารสนเทศ/ 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ICT</a:t>
            </a: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การบริหารสินทรัพย์/ การหารายได้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การบริหารจัดการแบบ</a:t>
            </a:r>
            <a:r>
              <a:rPr lang="th-TH" sz="1800" dirty="0" err="1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บาล</a:t>
            </a:r>
            <a:endParaRPr lang="th-TH" sz="18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968552"/>
          </a:xfrm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marL="808038" indent="-808038">
              <a:buNone/>
            </a:pP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กลยุทธ์ที่ 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 การพัฒนานักศึกษาและบัณฑิตให้เป็นทรัพยากรมนุษย์ที่มีคุณค่าและมีคุณลักษณะที่พึงประสงค์</a:t>
            </a:r>
            <a:endParaRPr lang="en-US" sz="18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v"/>
            </a:pP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กรอบ</a:t>
            </a: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การจัดทำโครงการที่สอดคล้องกับกลยุทธ์นี้</a:t>
            </a:r>
            <a:endParaRPr lang="en-US" sz="1800" b="1" dirty="0" smtClean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โครงการอบรมนักศึกษาเพื่อเตรียมความพร้อมในการทำงาน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โครงการนัดพบสถานประกอบการ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โครงการเพชรราชมงคล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โครงการสโมสรนักศึกษา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โครงการพัฒนาผู้นำนักศึกษา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โครงการศึกษาดูงานนักศึกษา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การจัดนิทรรศการผลงานนักศึกษา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การส่งนักศึกษาเข้าร่วมการแข่งขัน/ประกวด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โครงการกีฬานักศึกษา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โครงการอบรมคุณธรรม/จริยธรรม/ปลูกจิตสำนึกของนักศึกษา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โครงการความร่วมมือในการส่งนักศึกษาเข้าฝึกงาน/ดูงาน</a:t>
            </a:r>
            <a:endParaRPr lang="th-TH" sz="18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6245225"/>
            <a:ext cx="2133600" cy="476250"/>
          </a:xfrm>
        </p:spPr>
        <p:txBody>
          <a:bodyPr/>
          <a:lstStyle/>
          <a:p>
            <a:r>
              <a:rPr lang="th-TH" dirty="0" smtClean="0"/>
              <a:t>30</a:t>
            </a:r>
            <a:endParaRPr lang="th-TH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88640"/>
            <a:ext cx="8229600" cy="78296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ความสอดคล้องกับยุทธศาสตร์และกลยุทธ์ (ต่อ)</a:t>
            </a:r>
            <a:endParaRPr kumimoji="0" lang="th-TH" sz="4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1124744"/>
            <a:ext cx="8229600" cy="494928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ประเด็นยุทธศาสตร์ที่</a:t>
            </a:r>
            <a:r>
              <a:rPr kumimoji="0" lang="th-TH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1 จัดการศึกษาด้านวิทยาศาสตร์และเทคโนโลยีที่มีคุณภาพ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3016"/>
          </a:xfrm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marL="808038" indent="-808038">
              <a:buNone/>
            </a:pP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กลยุทธ์ที่ 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 พัฒนาศักยภาพของบุคลากรทางการศึกษาทุกระดับ</a:t>
            </a:r>
            <a:endParaRPr lang="en-US" sz="1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v"/>
            </a:pP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กรอบ</a:t>
            </a: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การจัดทำโครงการที่สอดคล้องกับกลยุทธ์นี้</a:t>
            </a:r>
            <a:endParaRPr lang="en-US" sz="1800" b="1" dirty="0" smtClean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1028700"/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โครงการพัฒนาบุคลากรทุกระดับ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โครงการถ่ายทอดความรู้ของบุคลากร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โครงการปลูกจิตสำนึกของบุคลากร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โครงการเสริมสร้างสุขภาวะ/สุขภาพของบุคลากร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ทุนศึกษาต่อ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การพัฒนาผลงานทางวิชาการ</a:t>
            </a:r>
            <a:endParaRPr lang="th-TH" sz="18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44416"/>
          </a:xfrm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marL="808038" indent="-808038">
              <a:buNone/>
            </a:pP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กลยุทธ์ที่ 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ให้บริการวิชาการแก่สังคมเพื่อสร้างและพัฒนาอาชีพโดยยึดหลักเศรษฐกิจพอเพียง</a:t>
            </a:r>
            <a:endParaRPr lang="en-US" sz="18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v"/>
            </a:pP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กรอบ</a:t>
            </a: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การจัดทำโครงการที่สอดคล้องกับกลยุทธ์นี้</a:t>
            </a:r>
            <a:endParaRPr lang="en-US" sz="1800" b="1" dirty="0" smtClean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โครงการอบรมหลักสูตรเพื่อส่งเสริมอาชีพ/สร้างรายได้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โครงการอบรมหลักสูตรเพื่อพัฒนาคุณภาพชีวิต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โครงการอบรมถ่ายทอดเทคโนโลยี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การผลิตสื่อเพื่อให้บริการวิชาการ/อบรมวิชาชีพ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คลินิกเทคโนโลยี</a:t>
            </a:r>
            <a:endParaRPr lang="th-TH" sz="18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 smtClean="0"/>
              <a:t>31</a:t>
            </a:r>
            <a:endParaRPr lang="th-TH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485800"/>
            <a:ext cx="8229600" cy="78296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ความสอดคล้องกับยุทธศาสตร์และกลยุทธ์ (ต่อ)</a:t>
            </a:r>
            <a:endParaRPr kumimoji="0" lang="th-TH" sz="4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67544" y="1556792"/>
            <a:ext cx="4038600" cy="648072"/>
          </a:xfrm>
          <a:prstGeom prst="rect">
            <a:avLst/>
          </a:prstGeom>
          <a:noFill/>
          <a:ln w="952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20825" marR="0" lvl="0" indent="-152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ประเด็นยุทธศาสตร์ที่ 1  จัดการศึกษาด้านวิทยาศาสตร์และ เทคโนโลยีที่มีคุณภาพ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644008" y="1556792"/>
            <a:ext cx="4038600" cy="648072"/>
          </a:xfrm>
          <a:prstGeom prst="rect">
            <a:avLst/>
          </a:prstGeom>
          <a:noFill/>
          <a:ln w="952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28763" marR="0" lvl="0" indent="-1528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ประเด็นยุทธศาสตร์ที่</a:t>
            </a:r>
            <a:r>
              <a:rPr kumimoji="0" lang="th-TH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2  พัฒนาสังคมโดยยึดหลักเศรษฐกิจพอเพียง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5040560"/>
          </a:xfrm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marL="808038" indent="-808038">
              <a:buNone/>
            </a:pP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กลยุทธ์ที่ 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สนับสนุนและสืบสานงานทำนุ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บำรุงศิลปวัฒนธรรมและรักษาสิ่งแวดล้อม</a:t>
            </a:r>
            <a:endParaRPr lang="en-US" sz="18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v"/>
            </a:pP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กรอบ</a:t>
            </a: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การจัดทำโครงการที่สอดคล้องกับกลยุทธ์นี้</a:t>
            </a:r>
            <a:endParaRPr lang="en-US" sz="1800" b="1" dirty="0" smtClean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โครงการอนุรักษ์ศิลปวัฒนธรรม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กิจกรรมตามประเพณีไทย/วันสำคัญทางศาสนา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โครงการผสมผสานเทคโนโลยีกับภูมิปัญญาท้องถิ่น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1800" dirty="0" err="1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การการอนุรักษ์ส่งเสริมศิลปวัฒนธรรม    กับการจัดการศึกษา  และการบริการวิชาการ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การเผยแพร่ผลงานศิลปวัฒนธรรมสู่สากล</a:t>
            </a:r>
          </a:p>
          <a:p>
            <a:endParaRPr lang="th-TH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18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5040560"/>
          </a:xfrm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marL="804863" indent="-804863">
              <a:spcBef>
                <a:spcPts val="0"/>
              </a:spcBef>
              <a:buNone/>
            </a:pP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กลยุทธ์ที่ 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 พัฒนางานวิจัย นวัตกรรม  สิ่งประดิษฐ์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เชิง</a:t>
            </a:r>
            <a:r>
              <a:rPr lang="th-TH" sz="1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endParaRPr lang="en-US" sz="18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กรอบ</a:t>
            </a: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การจัดทำโครงการที่สอดคล้องกับกลยุทธ์นี้</a:t>
            </a:r>
            <a:endParaRPr lang="en-US" sz="1800" b="1" dirty="0" smtClean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การทำวิจัย/นวัตกรรม/สิ่งประดิษฐ์  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ทำวิจัย/นวัตกรรม/สิ่งประดิษฐ์  ร่วมกับหน่วยงานอื่น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การเข้าร่วมเครือข่ายวิจัยภายนอก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การเผยแพร่/นำเสนอผลงานวิจัยฯ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การพัฒนานักวิจัย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หน่วยบ่มเพาะธุรกิจ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การจดลิขสิทธิ์/สิทธิบัตร/ทรัพย์สินทางปัญญา</a:t>
            </a:r>
          </a:p>
          <a:p>
            <a:pPr>
              <a:spcBef>
                <a:spcPts val="0"/>
              </a:spcBef>
              <a:buNone/>
            </a:pP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กลยุทธ์ที่ 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เผยแพร่และถ่ายทอดองค์ความรู้สู่ความเป็นเลิศ</a:t>
            </a:r>
            <a:endParaRPr lang="en-US" sz="18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กรอบ</a:t>
            </a:r>
            <a:r>
              <a:rPr lang="th-TH" sz="18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การจัดทำโครงการที่สอดคล้องกับกลยุทธ์นี้</a:t>
            </a:r>
            <a:endParaRPr lang="en-US" sz="1800" b="1" dirty="0" smtClean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การจัดตั้งศูนย์ความเป็นเลิศ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การจัดตั้งศูนย์เผยแพร่/ประชาสัมพันธ์ผลงานวิจัย/นวัตกรรม/สิ่งประดิษฐ์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การจัดนิทรรศการงานวิจัย/ นวัตกรรม/สิ่งประดิษฐ์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การจัดประชุมวิชาการ/นานาชาติ</a:t>
            </a:r>
            <a:endParaRPr lang="en-US" sz="1800" dirty="0" smtClean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1800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การเข้าร่วมนิทรรศการวิทยาศาสตร์/วิชาการ ฯลฯ</a:t>
            </a:r>
          </a:p>
          <a:p>
            <a:pPr>
              <a:spcBef>
                <a:spcPts val="0"/>
              </a:spcBef>
            </a:pPr>
            <a:endParaRPr lang="th-TH" sz="1800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245225"/>
            <a:ext cx="2133600" cy="476250"/>
          </a:xfrm>
        </p:spPr>
        <p:txBody>
          <a:bodyPr/>
          <a:lstStyle/>
          <a:p>
            <a:r>
              <a:rPr lang="th-TH" dirty="0" smtClean="0"/>
              <a:t>32</a:t>
            </a:r>
            <a:endParaRPr lang="th-TH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ความสอดคล้องกับยุทธศาสตร์และกลยุทธ์ (ต่อ)</a:t>
            </a:r>
            <a:endParaRPr lang="th-TH" b="1" dirty="0">
              <a:solidFill>
                <a:schemeClr val="accent5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67544" y="908720"/>
            <a:ext cx="4038600" cy="648072"/>
          </a:xfrm>
          <a:prstGeom prst="rect">
            <a:avLst/>
          </a:prstGeom>
          <a:noFill/>
          <a:ln w="952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20825" marR="0" lvl="0" indent="-152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ประเด็นยุทธศาสตร์ที่</a:t>
            </a:r>
            <a:r>
              <a:rPr kumimoji="0" lang="th-TH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2  พัฒนาสังคมโดยยึดหลักเศรษฐกิจพอเพียง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4644008" y="908720"/>
            <a:ext cx="4038600" cy="648072"/>
          </a:xfrm>
          <a:prstGeom prst="rect">
            <a:avLst/>
          </a:prstGeom>
          <a:noFill/>
          <a:ln w="952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ประเด็นยุทธศาสตร์ที่</a:t>
            </a:r>
            <a:r>
              <a:rPr kumimoji="0" lang="th-TH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สร้าง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และถ่ายทอดองค์ความรู้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ด้าน </a:t>
            </a:r>
          </a:p>
          <a:p>
            <a:pPr marL="628650" indent="-628650"/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วิทยาศาสตร์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และเทคโนโลยีเชิง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การที่ได้มาตรฐาน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62074"/>
          </a:xfrm>
          <a:solidFill>
            <a:srgbClr val="99FFCC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2400" b="1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โครงการค่ายพัฒนาการบัญชีสู่ชุมชนเพื่อความเป็นอยู่อย่างพอเพียง</a:t>
            </a:r>
            <a:endParaRPr lang="th-TH" sz="2400" b="1" dirty="0">
              <a:solidFill>
                <a:schemeClr val="accent1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2232248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th-TH" sz="1600" b="1" u="sng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หลักการและเหตุผล</a:t>
            </a:r>
          </a:p>
          <a:p>
            <a:pPr marL="0" indent="0" algn="thaiDist">
              <a:buNone/>
            </a:pPr>
            <a:r>
              <a:rPr lang="th-TH" sz="1600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ปัจจุบันสังคมไทยได้ปรับตัวเข้าสู่ยุคของการเปลี่ยนแปลงจากชนบทสู่สังคมเมืองอย่างต่อเนื่อง ขณะที่การพัฒนาชนบทกับเมืองมีลักษณะแยกส่วน ส่งผลให้เกิดความไม่สมดุลของการพัฒนาชุมชนชนบท ขณะที่วัฒนธรรม ค่านิยมที่ดีงาม และภูมิปัญญาท้องถิ่น ได้ถูกละเลยและมีการถ่ายทอดสู่คนรุ่นใหม่น้อยมาก รวมถึงความเอื้ออาทรและการช่วยเหลือซึ่งกันและกันเริ่มเสื่อมถอย แต่ในขณะเดียวกัน สังคมไทยก็ยังมีผู้นำการพัฒนาที่มีบทบาทสำคัญเป็นแกนหลักในการขับเคลื่อนการพัฒนาชุมชน ทำให้ชุมชนมีความเข้มแข็ง สามารถเป็นแบบอย่างเพื่อเรียนรู้และประยุกต์ใช้ทั่วทุกภูมิภาค</a:t>
            </a:r>
          </a:p>
          <a:p>
            <a:pPr marL="0" indent="0" algn="thaiDist">
              <a:buNone/>
            </a:pPr>
            <a:r>
              <a:rPr lang="th-TH" sz="1600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สาขาวิชาการบัญชี ในฐานะผู้ผลิตบัณฑิตด้านวิชาชีพบัญชี จึงจำเป็นต้องนำความรู้เกี่ยวกับวิชาชีพบัญชี เพื่อพัฒนาสังคมไทยให้มีพื้นฐานด้านเศรษฐกิจ นำชีวิตพอเพียงด้วยการเรียนรู้จากชุมชนของสังคมไทยอย่างแท้จริง ดังนั้น สาขาวิชาการบัญชีจึงเห็นความสำคัญในการจัดโครงการค่ายพัฒนาการบัญชีสู่ชุมชน เพื่อความเป็นอยู่อย่างพอเพียง</a:t>
            </a:r>
            <a:endParaRPr lang="th-TH" sz="1600" dirty="0">
              <a:solidFill>
                <a:schemeClr val="accent1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7544" y="4653136"/>
            <a:ext cx="4040188" cy="20162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+mj-lt"/>
              <a:buAutoNum type="arabicPeriod"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เพื่อให้ผู้เข้าร่วมโครงการได้รับความรู้ทางด้านการบัญชี และสามารถนำไปใช้ในชีวิตประจำวันได้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+mj-lt"/>
              <a:buAutoNum type="arabicPeriod"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เพื่อให้ผู้เข้าร่วมโครงการได้ร่วมกันศึกษาถึงปรัชญาเศรษฐกิจพอเพียง การสร้างสังคมที่มีความสุข และการนำไปประยุกต์ใช้อย่างเหมาะสมในแต่ละท้องถิ่น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+mj-lt"/>
              <a:buAutoNum type="arabicPeriod"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เชื่อมโยงความร่วมมือระหว่างสถาบันการศึกษาและชาวบ้านเพื่อสร้างสังคมให้มีความยั่งยืน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655369" y="4653136"/>
            <a:ext cx="4041775" cy="20162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+mj-lt"/>
              <a:buAutoNum type="arabicPeriod"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ชุมชนได้มีความรู้เพิ่มขึ้น และสามารถนำความไปใช้ในการดำเนินชีวิตที่ยั่งยืน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+mj-lt"/>
              <a:buAutoNum type="arabicPeriod"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อาจารย์ได้เรียนรู้วิถีชีวิตในชุมชนและได้ศึกษาดูงานจากมหาวิทยาลัยที่มีชื่อเสียง สามารถนำความรู้ที่ได้มาพัฒนาการเรียนการสอนให้ดียิ่งขึ้น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+mj-lt"/>
              <a:buAutoNum type="arabicPeriod"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นักศึกษาได้เรียนรู้วิถีชีวิตเศรษฐกิจพอเพียง ได้รับประสบการณ์ตรงและเรียนรู้จากการปฏิบัติงานจริง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645025" y="3789040"/>
            <a:ext cx="4041775" cy="79208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ประโยชน์ที่คาดว่าจะ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ได้รับ                  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(ผลที่คาดว่าจะได้รับนอกเหนือจากวัตถุประสงค์ที่วางไว้)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67544" y="3789040"/>
            <a:ext cx="4041775" cy="79208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วัตถุประสงค์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74904" y="6245225"/>
            <a:ext cx="2133600" cy="476250"/>
          </a:xfrm>
        </p:spPr>
        <p:txBody>
          <a:bodyPr/>
          <a:lstStyle/>
          <a:p>
            <a:r>
              <a:rPr lang="th-TH" dirty="0" smtClean="0"/>
              <a:t>33</a:t>
            </a:r>
            <a:endParaRPr lang="th-TH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67544" y="188640"/>
            <a:ext cx="8229600" cy="5620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ตัวอย่างที่ 1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  <a:solidFill>
            <a:srgbClr val="99FFCC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2400" b="1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โครงการฝึกปฏิบัติการการถ่ายภาพเบื้องต้น</a:t>
            </a:r>
            <a:endParaRPr lang="th-TH" sz="2400" b="1" dirty="0">
              <a:solidFill>
                <a:schemeClr val="accent1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2376264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th-TH" sz="1600" b="1" u="sng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หลักการและเหตุผล</a:t>
            </a:r>
          </a:p>
          <a:p>
            <a:pPr marL="0" indent="0" algn="thaiDist">
              <a:buNone/>
            </a:pPr>
            <a:r>
              <a:rPr lang="th-TH" sz="1600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การถ่ายภาพเป็นการบันทึกความทรงจำ เป็นสื่อในการถ่ายทอดความหมาย บอกเล่าเหตุการณ์ที่เกิดขึ้น ดังนั้น การถ่ายภาพจึงเป็นกิจกรรมที่ทุกคนให้ความสนใจมาทุกยุคทุกสมัย</a:t>
            </a:r>
          </a:p>
          <a:p>
            <a:pPr marL="0" indent="0" algn="thaiDist">
              <a:buNone/>
            </a:pPr>
            <a:r>
              <a:rPr lang="th-TH" sz="1600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ปัจจุบันเทคโนโลยีการถ่ายภาพ พัฒนาไปสู่ระบบของการถ่ายภาพแบบดิจิตอล  ซึ่งมีข้อแตกต่างจากการถ่ายภาพแบบเก่าตรงที่สามารถลบภาพได้ทันทีเมื่อต้องการ และสามารถถ่ายภาพได้จำนวนมากขึ้นกว่าระบบเก่าที่เป็นฟิล์ม ซึ่งช่วยให้การทำงานสะดวกและรวดเร็วขึ้น หากแต่เทคนิคการถ่ายภาพด้วยระบบดิจิตอลนั้นเป็นปัญหากับผู้ใช้งาน อาทิ การถ่ายภาพแล้วเบลอ การโหลดภาพเพื่อนำไปใช้งาน</a:t>
            </a:r>
          </a:p>
          <a:p>
            <a:pPr marL="0" indent="0" algn="thaiDist">
              <a:buNone/>
            </a:pPr>
            <a:r>
              <a:rPr lang="th-TH" sz="1600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ดังนั้นคณะ........จึงได้จัดโครงการฝึกปฏิบัติการการถ่ายภาพเบื้องต้นด้วยกล้องดิจิตอลขึ้น เพื่อให้ผู้ใช้งานทั่วไปได้ใช้งานกล้องดิจิตอลได้อย่างมีประสิทธิภาพ ตลอดจนสามารถใช้เทคนิคเบื้องต้นได้อย่างง่ายๆ และแก้ไขปัญหาเบื้องต้นได้</a:t>
            </a:r>
            <a:r>
              <a:rPr lang="th-TH" sz="1200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sz="1200" dirty="0">
              <a:solidFill>
                <a:schemeClr val="accent1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544" y="4725144"/>
            <a:ext cx="4040188" cy="1800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เพื่อให้บริการทางวิชาการแก่สังคม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เพื่อให้ผู้เข้าฝึกอบรมสามารถถ่ายภาพด้วยกล้องดิจิตอลในเบื้องต้นได้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เพื่อให้ผู้เข้าฝึกอบรมสามารถแก้ไขปัญหาเบื้องต้นจากการใช้กล้องดิจิตอลได้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เพื่อให้ผู้เข้าฝึกอบรมสามารถนำความรู้ไปประกอบอาชีพอิสระได้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55369" y="4725144"/>
            <a:ext cx="4041775" cy="1800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ผู้เข้ารับการฝึกอบรมสามารถใช้กล้องดิจิตอลในเบื้องต้นได้</a:t>
            </a:r>
          </a:p>
          <a:p>
            <a:pPr marL="180975" lvl="0" indent="-180975">
              <a:spcBef>
                <a:spcPct val="20000"/>
              </a:spcBef>
              <a:buFont typeface="+mj-lt"/>
              <a:buAutoNum type="arabicPeriod"/>
            </a:pPr>
            <a:r>
              <a:rPr lang="th-TH" sz="1600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ผู้เข้ารับการฝึกอบรมสามารถใช้เทคนิคการถ่ายภาพด้วยกล้องดิจิตอลในเบื้องต้นได้</a:t>
            </a:r>
          </a:p>
          <a:p>
            <a:pPr marL="180975" lvl="0" indent="-180975">
              <a:spcBef>
                <a:spcPct val="20000"/>
              </a:spcBef>
              <a:buFont typeface="+mj-lt"/>
              <a:buAutoNum type="arabicPeriod"/>
            </a:pPr>
            <a:r>
              <a:rPr lang="th-TH" sz="1600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ผู้เข้ารับการฝึกอบรมสามารถแก้ไขปัญหาเบื้องต้นจากการใช้กล้องดิจิตอล</a:t>
            </a:r>
          </a:p>
          <a:p>
            <a:pPr marL="180975" lvl="0" indent="-180975">
              <a:spcBef>
                <a:spcPct val="20000"/>
              </a:spcBef>
              <a:buFont typeface="+mj-lt"/>
              <a:buAutoNum type="arabicPeriod"/>
            </a:pPr>
            <a:r>
              <a:rPr lang="th-TH" sz="1600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ผู้เข้ารับการฝึกอบรมสามารถนำความรู้ไปประกอบอาชีพอิสระได้</a:t>
            </a: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02896" y="6245225"/>
            <a:ext cx="2133600" cy="476250"/>
          </a:xfrm>
        </p:spPr>
        <p:txBody>
          <a:bodyPr/>
          <a:lstStyle/>
          <a:p>
            <a:r>
              <a:rPr lang="th-TH" dirty="0" smtClean="0"/>
              <a:t>34</a:t>
            </a:r>
            <a:endParaRPr lang="th-TH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67544" y="44624"/>
            <a:ext cx="8229600" cy="5620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ตัวอย่างที่ 2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4645025" y="3789040"/>
            <a:ext cx="4041775" cy="79208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ประโยชน์ที่คาดว่าจะ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ได้รับ                  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(ควรเขียนผลที่คาดว่าจะได้รับนอกเหนือจากวัตถุประสงค์ที่วางไว้)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467544" y="3789040"/>
            <a:ext cx="4041775" cy="79208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วัตถุประสงค์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Action Button: Back or Previous 14">
            <a:hlinkClick r:id="rId2" action="ppaction://hlinksldjump" highlightClick="1"/>
          </p:cNvPr>
          <p:cNvSpPr/>
          <p:nvPr/>
        </p:nvSpPr>
        <p:spPr>
          <a:xfrm>
            <a:off x="539552" y="6237312"/>
            <a:ext cx="504056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th-TH" sz="8800" dirty="0" smtClean="0">
                <a:solidFill>
                  <a:schemeClr val="accent1">
                    <a:lumMod val="10000"/>
                  </a:schemeClr>
                </a:solidFill>
              </a:rPr>
              <a:t>จบ</a:t>
            </a:r>
            <a:r>
              <a:rPr lang="th-TH" sz="8800" dirty="0" smtClean="0">
                <a:solidFill>
                  <a:schemeClr val="accent1">
                    <a:lumMod val="10000"/>
                  </a:schemeClr>
                </a:solidFill>
              </a:rPr>
              <a:t>การนำเสนอ</a:t>
            </a:r>
            <a:r>
              <a:rPr lang="th-TH" sz="88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th-TH" sz="88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th-TH" sz="8800" dirty="0" smtClean="0">
                <a:solidFill>
                  <a:schemeClr val="accent1">
                    <a:lumMod val="10000"/>
                  </a:schemeClr>
                </a:solidFill>
              </a:rPr>
              <a:t>สวัสดี</a:t>
            </a:r>
            <a:endParaRPr lang="th-TH" sz="88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accent1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การจัดสรรงบประมาณตามผลผลิต</a:t>
            </a:r>
            <a:endParaRPr lang="th-TH" sz="3200" b="1" dirty="0">
              <a:solidFill>
                <a:schemeClr val="accent1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Content Placeholder 9"/>
          <p:cNvGraphicFramePr>
            <a:graphicFrameLocks noChangeAspect="1"/>
          </p:cNvGraphicFramePr>
          <p:nvPr>
            <p:ph idx="1"/>
          </p:nvPr>
        </p:nvGraphicFramePr>
        <p:xfrm>
          <a:off x="9696" y="1095600"/>
          <a:ext cx="9124608" cy="5573760"/>
        </p:xfrm>
        <a:graphic>
          <a:graphicData uri="http://schemas.openxmlformats.org/presentationml/2006/ole">
            <p:oleObj spid="_x0000_s24583" name="Document" r:id="rId3" imgW="9833218" imgH="6006295" progId="Word.Document.8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 smtClean="0"/>
              <a:t>3</a:t>
            </a:r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ChangeAspect="1"/>
          </p:cNvGraphicFramePr>
          <p:nvPr>
            <p:ph idx="1"/>
          </p:nvPr>
        </p:nvGraphicFramePr>
        <p:xfrm>
          <a:off x="218256" y="1959695"/>
          <a:ext cx="8705902" cy="2981474"/>
        </p:xfrm>
        <a:graphic>
          <a:graphicData uri="http://schemas.openxmlformats.org/presentationml/2006/ole">
            <p:oleObj spid="_x0000_s3075" name="Worksheet" r:id="rId4" imgW="11458698" imgH="3924446" progId="Excel.Sheet.8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h-TH" dirty="0" smtClean="0"/>
              <a:t>4</a:t>
            </a:r>
            <a:endParaRPr lang="th-TH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98909" y="620688"/>
            <a:ext cx="754380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ตารางแสดงตัวชี้วัดระดับผลลัพธ์ และระดับผลผลิต</a:t>
            </a:r>
            <a:b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ตามแผนปฏิบัติราชการของมหาวิทยาลัยฯ</a:t>
            </a:r>
            <a:b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ประจำปี พ.ศ. 2556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98909" y="620688"/>
            <a:ext cx="754380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ตารางแสดงตัวชี้วัดระดับผลลัพธ์ และระดับผลผลิต</a:t>
            </a:r>
            <a:b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ตามแผนปฏิบัติราชการของมหาวิทยาลัยฯ</a:t>
            </a:r>
            <a:b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ประจำปี พ.ศ. 2556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9512" y="1988840"/>
          <a:ext cx="8784976" cy="3009160"/>
        </p:xfrm>
        <a:graphic>
          <a:graphicData uri="http://schemas.openxmlformats.org/presentationml/2006/ole">
            <p:oleObj spid="_x0000_s4100" name="Worksheet" r:id="rId3" imgW="11458698" imgH="3924446" progId="Excel.Shee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 smtClean="0"/>
              <a:t>5</a:t>
            </a:r>
            <a:endParaRPr lang="th-TH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8909" y="841648"/>
            <a:ext cx="754380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ตารางแสดงตัวชี้วัดระดับผลลัพธ์ และระดับผลผลิต</a:t>
            </a:r>
            <a:b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ตามแผนปฏิบัติราชการของมหาวิทยาลัยฯ</a:t>
            </a:r>
            <a:b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ประจำปี พ.ศ. 2556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512" y="2220040"/>
          <a:ext cx="8784976" cy="3009160"/>
        </p:xfrm>
        <a:graphic>
          <a:graphicData uri="http://schemas.openxmlformats.org/presentationml/2006/ole">
            <p:oleObj spid="_x0000_s5123" name="Worksheet" r:id="rId3" imgW="11458698" imgH="3924446" progId="Excel.Shee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 smtClean="0"/>
              <a:t>6</a:t>
            </a:r>
            <a:endParaRPr lang="th-TH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98909" y="404664"/>
            <a:ext cx="754380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ตารางแสดงตัวชี้วัดระดับผลลัพธ์ และระดับผลผลิต</a:t>
            </a:r>
            <a:b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ตามแผนปฏิบัติราชการของมหาวิทยาลัยฯ</a:t>
            </a:r>
            <a:b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ประจำปี พ.ศ. 2556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3528" y="1844824"/>
          <a:ext cx="8496944" cy="4128232"/>
        </p:xfrm>
        <a:graphic>
          <a:graphicData uri="http://schemas.openxmlformats.org/presentationml/2006/ole">
            <p:oleObj spid="_x0000_s37890" name="Worksheet" r:id="rId3" imgW="8077068" imgH="3924446" progId="Excel.Shee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dirty="0" smtClean="0"/>
              <a:t>7</a:t>
            </a:r>
            <a:endParaRPr lang="th-TH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98909" y="188640"/>
            <a:ext cx="754380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ตารางแสดงตัวชี้วัดระดับผลลัพธ์ และระดับผลผลิต</a:t>
            </a:r>
            <a:b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ตามแผนปฏิบัติราชการของมหาวิทยาลัยฯ</a:t>
            </a:r>
            <a:b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ประจำปี พ.ศ. 2556</a:t>
            </a:r>
            <a:endParaRPr kumimoji="0" lang="th-TH" sz="2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216320" y="1340768"/>
          <a:ext cx="8709774" cy="5285730"/>
        </p:xfrm>
        <a:graphic>
          <a:graphicData uri="http://schemas.openxmlformats.org/presentationml/2006/ole">
            <p:oleObj spid="_x0000_s38915" name="Worksheet" r:id="rId3" imgW="11458698" imgH="6953257" progId="Excel.Sheet.8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53150"/>
            <a:ext cx="2133600" cy="476250"/>
          </a:xfrm>
        </p:spPr>
        <p:txBody>
          <a:bodyPr/>
          <a:lstStyle/>
          <a:p>
            <a:r>
              <a:rPr lang="th-TH" dirty="0" smtClean="0"/>
              <a:t>8</a:t>
            </a:r>
            <a:endParaRPr lang="th-TH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101">
  <a:themeElements>
    <a:clrScheme name="">
      <a:dk1>
        <a:srgbClr val="666666"/>
      </a:dk1>
      <a:lt1>
        <a:srgbClr val="FFFFFF"/>
      </a:lt1>
      <a:dk2>
        <a:srgbClr val="004080"/>
      </a:dk2>
      <a:lt2>
        <a:srgbClr val="004080"/>
      </a:lt2>
      <a:accent1>
        <a:srgbClr val="CCCCCC"/>
      </a:accent1>
      <a:accent2>
        <a:srgbClr val="83A254"/>
      </a:accent2>
      <a:accent3>
        <a:srgbClr val="FFFFFF"/>
      </a:accent3>
      <a:accent4>
        <a:srgbClr val="565656"/>
      </a:accent4>
      <a:accent5>
        <a:srgbClr val="E2E2E2"/>
      </a:accent5>
      <a:accent6>
        <a:srgbClr val="76924B"/>
      </a:accent6>
      <a:hlink>
        <a:srgbClr val="008040"/>
      </a:hlink>
      <a:folHlink>
        <a:srgbClr val="B3B3B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00101</Template>
  <TotalTime>1045</TotalTime>
  <Words>1311</Words>
  <Application>Microsoft Office PowerPoint</Application>
  <PresentationFormat>On-screen Show (4:3)</PresentationFormat>
  <Paragraphs>213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00101</vt:lpstr>
      <vt:lpstr>เอกสาร</vt:lpstr>
      <vt:lpstr>Document</vt:lpstr>
      <vt:lpstr>Worksheet</vt:lpstr>
      <vt:lpstr>เอกสาร Microsoft Office Word</vt:lpstr>
      <vt:lpstr>เอกสารประกอบการบรรยาย</vt:lpstr>
      <vt:lpstr>Slide 2</vt:lpstr>
      <vt:lpstr>Slide 3</vt:lpstr>
      <vt:lpstr>การจัดสรรงบประมาณตามผลผลิต</vt:lpstr>
      <vt:lpstr>Slide 5</vt:lpstr>
      <vt:lpstr>Slide 6</vt:lpstr>
      <vt:lpstr>Slide 7</vt:lpstr>
      <vt:lpstr>Slide 8</vt:lpstr>
      <vt:lpstr>Slide 9</vt:lpstr>
      <vt:lpstr>ตารางแสดงตัวชี้วัดระดับผลลัพธ์ และระดับผลผลิต ตามแผนปฏิบัติราชการของมหาวิทยาลัยฯ ประจำปี พ.ศ. 2556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ลักษณะโครงการที่สอดคล้องกับยุทธศาสตร์และกลยุทธ์</vt:lpstr>
      <vt:lpstr>ความสอดคล้องกับยุทธศาสตร์และกลยุทธ์</vt:lpstr>
      <vt:lpstr>Slide 31</vt:lpstr>
      <vt:lpstr>Slide 32</vt:lpstr>
      <vt:lpstr>ความสอดคล้องกับยุทธศาสตร์และกลยุทธ์ (ต่อ)</vt:lpstr>
      <vt:lpstr>โครงการค่ายพัฒนาการบัญชีสู่ชุมชนเพื่อความเป็นอยู่อย่างพอเพียง</vt:lpstr>
      <vt:lpstr>โครงการฝึกปฏิบัติการการถ่ายภาพเบื้องต้น</vt:lpstr>
      <vt:lpstr>จบการนำเสนอ สวัสดี</vt:lpstr>
    </vt:vector>
  </TitlesOfParts>
  <Company>Chanara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Chanara</dc:creator>
  <cp:lastModifiedBy>Chanara</cp:lastModifiedBy>
  <cp:revision>86</cp:revision>
  <dcterms:created xsi:type="dcterms:W3CDTF">2012-11-07T10:41:17Z</dcterms:created>
  <dcterms:modified xsi:type="dcterms:W3CDTF">2012-11-15T04:39:20Z</dcterms:modified>
</cp:coreProperties>
</file>