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8" r:id="rId3"/>
    <p:sldMasterId id="2147483700" r:id="rId4"/>
  </p:sldMasterIdLst>
  <p:notesMasterIdLst>
    <p:notesMasterId r:id="rId48"/>
  </p:notesMasterIdLst>
  <p:sldIdLst>
    <p:sldId id="264" r:id="rId5"/>
    <p:sldId id="342" r:id="rId6"/>
    <p:sldId id="343" r:id="rId7"/>
    <p:sldId id="290" r:id="rId8"/>
    <p:sldId id="292" r:id="rId9"/>
    <p:sldId id="293" r:id="rId10"/>
    <p:sldId id="291" r:id="rId11"/>
    <p:sldId id="344" r:id="rId12"/>
    <p:sldId id="356" r:id="rId13"/>
    <p:sldId id="346" r:id="rId14"/>
    <p:sldId id="357" r:id="rId15"/>
    <p:sldId id="358" r:id="rId16"/>
    <p:sldId id="361" r:id="rId17"/>
    <p:sldId id="340" r:id="rId18"/>
    <p:sldId id="359" r:id="rId19"/>
    <p:sldId id="306" r:id="rId20"/>
    <p:sldId id="351" r:id="rId21"/>
    <p:sldId id="307" r:id="rId22"/>
    <p:sldId id="308" r:id="rId23"/>
    <p:sldId id="309" r:id="rId24"/>
    <p:sldId id="297" r:id="rId25"/>
    <p:sldId id="354" r:id="rId26"/>
    <p:sldId id="322" r:id="rId27"/>
    <p:sldId id="324" r:id="rId28"/>
    <p:sldId id="326" r:id="rId29"/>
    <p:sldId id="330" r:id="rId30"/>
    <p:sldId id="295" r:id="rId31"/>
    <p:sldId id="296" r:id="rId32"/>
    <p:sldId id="310" r:id="rId33"/>
    <p:sldId id="311" r:id="rId34"/>
    <p:sldId id="312" r:id="rId35"/>
    <p:sldId id="313" r:id="rId36"/>
    <p:sldId id="314" r:id="rId37"/>
    <p:sldId id="328" r:id="rId38"/>
    <p:sldId id="347" r:id="rId39"/>
    <p:sldId id="294" r:id="rId40"/>
    <p:sldId id="316" r:id="rId41"/>
    <p:sldId id="320" r:id="rId42"/>
    <p:sldId id="325" r:id="rId43"/>
    <p:sldId id="329" r:id="rId44"/>
    <p:sldId id="362" r:id="rId45"/>
    <p:sldId id="332" r:id="rId46"/>
    <p:sldId id="33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6600CC"/>
    <a:srgbClr val="666699"/>
    <a:srgbClr val="0066CC"/>
    <a:srgbClr val="003399"/>
    <a:srgbClr val="9900CC"/>
    <a:srgbClr val="990000"/>
    <a:srgbClr val="FFFF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9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64E4B4-08F4-436E-9A56-D29F5B40BF19}" type="doc">
      <dgm:prSet loTypeId="urn:microsoft.com/office/officeart/2005/8/layout/hChevron3" loCatId="process" qsTypeId="urn:microsoft.com/office/officeart/2005/8/quickstyle/simple3" qsCatId="simple" csTypeId="urn:microsoft.com/office/officeart/2005/8/colors/colorful4" csCatId="colorful" phldr="1"/>
      <dgm:spPr/>
    </dgm:pt>
    <dgm:pt modelId="{6D281D63-2B10-4FBA-96EB-B70365F00119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2443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84FC4D60-9840-4224-9F36-9FDB307E5A81}" type="parTrans" cxnId="{353E5F64-98C6-475B-9892-5CFD42FC525B}">
      <dgm:prSet/>
      <dgm:spPr/>
      <dgm:t>
        <a:bodyPr/>
        <a:lstStyle/>
        <a:p>
          <a:endParaRPr lang="th-TH" b="1"/>
        </a:p>
      </dgm:t>
    </dgm:pt>
    <dgm:pt modelId="{15D28F07-0DD3-4FEC-9877-89C2DFEAA427}" type="sibTrans" cxnId="{353E5F64-98C6-475B-9892-5CFD42FC525B}">
      <dgm:prSet/>
      <dgm:spPr/>
      <dgm:t>
        <a:bodyPr/>
        <a:lstStyle/>
        <a:p>
          <a:endParaRPr lang="th-TH" b="1"/>
        </a:p>
      </dgm:t>
    </dgm:pt>
    <dgm:pt modelId="{F0E78B8A-0BAE-49A9-9AD2-B74570E42F4B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0066CC"/>
        </a:solidFill>
        <a:ln>
          <a:noFill/>
        </a:ln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2476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01122200-8D00-427D-BB75-234DDB2EC2CF}" type="parTrans" cxnId="{299E456F-7F22-4CDA-ACE8-14EEAD60F51E}">
      <dgm:prSet/>
      <dgm:spPr/>
      <dgm:t>
        <a:bodyPr/>
        <a:lstStyle/>
        <a:p>
          <a:endParaRPr lang="th-TH" b="1"/>
        </a:p>
      </dgm:t>
    </dgm:pt>
    <dgm:pt modelId="{37F8B080-30FA-409E-A18F-27F3F0D3FCE9}" type="sibTrans" cxnId="{299E456F-7F22-4CDA-ACE8-14EEAD60F51E}">
      <dgm:prSet/>
      <dgm:spPr/>
      <dgm:t>
        <a:bodyPr/>
        <a:lstStyle/>
        <a:p>
          <a:endParaRPr lang="th-TH" b="1"/>
        </a:p>
      </dgm:t>
    </dgm:pt>
    <dgm:pt modelId="{8B97191A-8944-4B15-9075-BDE1F2B24735}">
      <dgm:prSet phldrT="[Text]"/>
      <dgm:spPr>
        <a:solidFill>
          <a:srgbClr val="FF0066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2491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998CF9A4-1511-4D59-AC69-49E0FDA66C2A}" type="parTrans" cxnId="{79700A7B-B0DF-410D-BEAA-298D42AAF081}">
      <dgm:prSet/>
      <dgm:spPr/>
      <dgm:t>
        <a:bodyPr/>
        <a:lstStyle/>
        <a:p>
          <a:endParaRPr lang="th-TH" b="1"/>
        </a:p>
      </dgm:t>
    </dgm:pt>
    <dgm:pt modelId="{D744A476-02F4-4308-AD79-1FBFC8E53A85}" type="sibTrans" cxnId="{79700A7B-B0DF-410D-BEAA-298D42AAF081}">
      <dgm:prSet/>
      <dgm:spPr/>
      <dgm:t>
        <a:bodyPr/>
        <a:lstStyle/>
        <a:p>
          <a:endParaRPr lang="th-TH" b="1"/>
        </a:p>
      </dgm:t>
    </dgm:pt>
    <dgm:pt modelId="{3A75E45D-C195-4D64-BC41-C6C7B9B4C1A5}">
      <dgm:prSet phldrT="[Text]"/>
      <dgm:spPr>
        <a:solidFill>
          <a:srgbClr val="990000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2497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E57AAAB3-5645-41A7-B906-B23C8E80C3F7}" type="parTrans" cxnId="{CA8700B9-D457-4292-A700-9B2A6C1F7CA2}">
      <dgm:prSet/>
      <dgm:spPr/>
      <dgm:t>
        <a:bodyPr/>
        <a:lstStyle/>
        <a:p>
          <a:endParaRPr lang="th-TH" b="1"/>
        </a:p>
      </dgm:t>
    </dgm:pt>
    <dgm:pt modelId="{E087818D-4883-4C31-9604-9DB905342C55}" type="sibTrans" cxnId="{CA8700B9-D457-4292-A700-9B2A6C1F7CA2}">
      <dgm:prSet/>
      <dgm:spPr/>
      <dgm:t>
        <a:bodyPr/>
        <a:lstStyle/>
        <a:p>
          <a:endParaRPr lang="th-TH" b="1"/>
        </a:p>
      </dgm:t>
    </dgm:pt>
    <dgm:pt modelId="{819BDC6A-7553-4D89-85A4-7303FB934B10}">
      <dgm:prSet phldrT="[Text]"/>
      <dgm:spPr>
        <a:solidFill>
          <a:srgbClr val="FF0066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2504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246B49D7-A29C-4C17-BE86-28B03C6BADFD}" type="parTrans" cxnId="{36DC0315-B87D-4236-BA6C-F7D36989A293}">
      <dgm:prSet/>
      <dgm:spPr/>
      <dgm:t>
        <a:bodyPr/>
        <a:lstStyle/>
        <a:p>
          <a:endParaRPr lang="th-TH" b="1"/>
        </a:p>
      </dgm:t>
    </dgm:pt>
    <dgm:pt modelId="{E32DBA7D-2C48-4C53-A4A3-CE0DD22C213D}" type="sibTrans" cxnId="{36DC0315-B87D-4236-BA6C-F7D36989A293}">
      <dgm:prSet/>
      <dgm:spPr/>
      <dgm:t>
        <a:bodyPr/>
        <a:lstStyle/>
        <a:p>
          <a:endParaRPr lang="th-TH" b="1"/>
        </a:p>
      </dgm:t>
    </dgm:pt>
    <dgm:pt modelId="{BA69ECF7-542B-421C-B13C-907823CBAD11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2519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77DE885E-A145-4AAE-8201-D1AF0867F804}" type="parTrans" cxnId="{6E6375F2-9B9C-4977-80BC-F2AE933E3E29}">
      <dgm:prSet/>
      <dgm:spPr/>
      <dgm:t>
        <a:bodyPr/>
        <a:lstStyle/>
        <a:p>
          <a:endParaRPr lang="th-TH" b="1"/>
        </a:p>
      </dgm:t>
    </dgm:pt>
    <dgm:pt modelId="{502A4DE0-1089-471E-9313-103C1D360ABA}" type="sibTrans" cxnId="{6E6375F2-9B9C-4977-80BC-F2AE933E3E29}">
      <dgm:prSet/>
      <dgm:spPr/>
      <dgm:t>
        <a:bodyPr/>
        <a:lstStyle/>
        <a:p>
          <a:endParaRPr lang="th-TH" b="1"/>
        </a:p>
      </dgm:t>
    </dgm:pt>
    <dgm:pt modelId="{1F881E07-2D0C-4ADB-B163-7092ED057D35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2520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A254C9F4-0B71-411B-8A92-3F5ECF83F3D7}" type="parTrans" cxnId="{B955CFB9-1ECC-431A-B646-1CAD30572F57}">
      <dgm:prSet/>
      <dgm:spPr/>
      <dgm:t>
        <a:bodyPr/>
        <a:lstStyle/>
        <a:p>
          <a:endParaRPr lang="th-TH" b="1"/>
        </a:p>
      </dgm:t>
    </dgm:pt>
    <dgm:pt modelId="{4B656849-103E-4543-AC73-263963899796}" type="sibTrans" cxnId="{B955CFB9-1ECC-431A-B646-1CAD30572F57}">
      <dgm:prSet/>
      <dgm:spPr/>
      <dgm:t>
        <a:bodyPr/>
        <a:lstStyle/>
        <a:p>
          <a:endParaRPr lang="th-TH" b="1"/>
        </a:p>
      </dgm:t>
    </dgm:pt>
    <dgm:pt modelId="{0877AC0E-94B1-47EC-9BA5-8DEC44895243}">
      <dgm:prSet phldrT="[Text]"/>
      <dgm:spPr>
        <a:solidFill>
          <a:srgbClr val="FFFF00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2531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E817FB5B-B63D-45F9-AEA8-B51CD37F4A78}" type="parTrans" cxnId="{2BBFBD9F-D2A3-4A6F-AE54-42B8EC6B272B}">
      <dgm:prSet/>
      <dgm:spPr/>
      <dgm:t>
        <a:bodyPr/>
        <a:lstStyle/>
        <a:p>
          <a:endParaRPr lang="th-TH" b="1"/>
        </a:p>
      </dgm:t>
    </dgm:pt>
    <dgm:pt modelId="{2E4AB013-518E-46C8-B613-D01A6A89A581}" type="sibTrans" cxnId="{2BBFBD9F-D2A3-4A6F-AE54-42B8EC6B272B}">
      <dgm:prSet/>
      <dgm:spPr/>
      <dgm:t>
        <a:bodyPr/>
        <a:lstStyle/>
        <a:p>
          <a:endParaRPr lang="th-TH" b="1"/>
        </a:p>
      </dgm:t>
    </dgm:pt>
    <dgm:pt modelId="{E42993F9-2BD2-43CD-89A7-BB2393772A83}">
      <dgm:prSet phldrT="[Text]"/>
      <dgm:spPr>
        <a:solidFill>
          <a:srgbClr val="CC99FF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2548 - ปัจจุบัน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A32D0E58-17D5-4F84-BCF0-5A1A31D4ED2F}" type="parTrans" cxnId="{EBF89CA8-E199-4E72-B1F0-47A201933302}">
      <dgm:prSet/>
      <dgm:spPr/>
      <dgm:t>
        <a:bodyPr/>
        <a:lstStyle/>
        <a:p>
          <a:endParaRPr lang="th-TH"/>
        </a:p>
      </dgm:t>
    </dgm:pt>
    <dgm:pt modelId="{D4257236-C5D0-4474-A28E-0AAFC3C59BB4}" type="sibTrans" cxnId="{EBF89CA8-E199-4E72-B1F0-47A201933302}">
      <dgm:prSet/>
      <dgm:spPr/>
      <dgm:t>
        <a:bodyPr/>
        <a:lstStyle/>
        <a:p>
          <a:endParaRPr lang="th-TH"/>
        </a:p>
      </dgm:t>
    </dgm:pt>
    <dgm:pt modelId="{A2C7C7A2-B036-4094-8A21-A1A58F737E49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33CC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2481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27C729E6-9D0F-4004-BE74-908AAA1E27A6}" type="parTrans" cxnId="{165F5027-A08F-47CC-845A-B7A67D5C7C01}">
      <dgm:prSet/>
      <dgm:spPr/>
      <dgm:t>
        <a:bodyPr/>
        <a:lstStyle/>
        <a:p>
          <a:endParaRPr lang="th-TH"/>
        </a:p>
      </dgm:t>
    </dgm:pt>
    <dgm:pt modelId="{F305CCB7-12AF-4CB2-B585-B93B75D3DAAC}" type="sibTrans" cxnId="{165F5027-A08F-47CC-845A-B7A67D5C7C01}">
      <dgm:prSet/>
      <dgm:spPr/>
      <dgm:t>
        <a:bodyPr/>
        <a:lstStyle/>
        <a:p>
          <a:endParaRPr lang="th-TH"/>
        </a:p>
      </dgm:t>
    </dgm:pt>
    <dgm:pt modelId="{9031C631-924A-445C-B00F-72C1AEA25BA5}" type="pres">
      <dgm:prSet presAssocID="{9164E4B4-08F4-436E-9A56-D29F5B40BF19}" presName="Name0" presStyleCnt="0">
        <dgm:presLayoutVars>
          <dgm:dir/>
          <dgm:resizeHandles val="exact"/>
        </dgm:presLayoutVars>
      </dgm:prSet>
      <dgm:spPr/>
    </dgm:pt>
    <dgm:pt modelId="{2736672C-BAF9-4CEE-8EA4-54AEA7BB8DC3}" type="pres">
      <dgm:prSet presAssocID="{6D281D63-2B10-4FBA-96EB-B70365F00119}" presName="parTxOnly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EB90B8A-467A-4058-8E66-ABDF0EEC18C3}" type="pres">
      <dgm:prSet presAssocID="{15D28F07-0DD3-4FEC-9877-89C2DFEAA427}" presName="parSpace" presStyleCnt="0"/>
      <dgm:spPr/>
    </dgm:pt>
    <dgm:pt modelId="{2F6E1054-9C28-4089-9651-AB9160BBA999}" type="pres">
      <dgm:prSet presAssocID="{F0E78B8A-0BAE-49A9-9AD2-B74570E42F4B}" presName="parTxOnly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3B51CC7-C178-4F1C-AA31-7065BA23C00C}" type="pres">
      <dgm:prSet presAssocID="{37F8B080-30FA-409E-A18F-27F3F0D3FCE9}" presName="parSpace" presStyleCnt="0"/>
      <dgm:spPr/>
    </dgm:pt>
    <dgm:pt modelId="{A25A211E-D384-4AD8-B3AC-3B210A753A52}" type="pres">
      <dgm:prSet presAssocID="{A2C7C7A2-B036-4094-8A21-A1A58F737E49}" presName="parTxOnly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4E9909F-B78F-42A5-9A22-3244407C9095}" type="pres">
      <dgm:prSet presAssocID="{F305CCB7-12AF-4CB2-B585-B93B75D3DAAC}" presName="parSpace" presStyleCnt="0"/>
      <dgm:spPr/>
    </dgm:pt>
    <dgm:pt modelId="{B6AFD19C-C362-47FD-8D6D-DFBE8CA42308}" type="pres">
      <dgm:prSet presAssocID="{8B97191A-8944-4B15-9075-BDE1F2B24735}" presName="parTxOnly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50E4DB4-C9ED-4397-B34E-00070730DF46}" type="pres">
      <dgm:prSet presAssocID="{D744A476-02F4-4308-AD79-1FBFC8E53A85}" presName="parSpace" presStyleCnt="0"/>
      <dgm:spPr/>
    </dgm:pt>
    <dgm:pt modelId="{C2FDA7C6-396E-44E3-830F-DB64322ADAE9}" type="pres">
      <dgm:prSet presAssocID="{3A75E45D-C195-4D64-BC41-C6C7B9B4C1A5}" presName="parTxOnly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B18A94-1D96-4A93-8340-E8150E217604}" type="pres">
      <dgm:prSet presAssocID="{E087818D-4883-4C31-9604-9DB905342C55}" presName="parSpace" presStyleCnt="0"/>
      <dgm:spPr/>
    </dgm:pt>
    <dgm:pt modelId="{9F1FEFC1-8BAD-4A32-9A61-8E3D277506FF}" type="pres">
      <dgm:prSet presAssocID="{819BDC6A-7553-4D89-85A4-7303FB934B10}" presName="parTxOnly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45A7B2-F36C-4627-9FAA-EB7D7E8DD051}" type="pres">
      <dgm:prSet presAssocID="{E32DBA7D-2C48-4C53-A4A3-CE0DD22C213D}" presName="parSpace" presStyleCnt="0"/>
      <dgm:spPr/>
    </dgm:pt>
    <dgm:pt modelId="{67F9B46A-4EB6-4929-A899-EB6D61497CA8}" type="pres">
      <dgm:prSet presAssocID="{BA69ECF7-542B-421C-B13C-907823CBAD11}" presName="parTxOnly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D432245-C0A1-40C2-8B77-AC8969D131E3}" type="pres">
      <dgm:prSet presAssocID="{502A4DE0-1089-471E-9313-103C1D360ABA}" presName="parSpace" presStyleCnt="0"/>
      <dgm:spPr/>
    </dgm:pt>
    <dgm:pt modelId="{AB8896E2-506F-457F-84AC-A4B522BE7E30}" type="pres">
      <dgm:prSet presAssocID="{1F881E07-2D0C-4ADB-B163-7092ED057D35}" presName="parTxOnly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055BDA2-2EF6-42EF-93F9-6B63724340D5}" type="pres">
      <dgm:prSet presAssocID="{4B656849-103E-4543-AC73-263963899796}" presName="parSpace" presStyleCnt="0"/>
      <dgm:spPr/>
    </dgm:pt>
    <dgm:pt modelId="{B3F3B12B-25AF-4B91-A268-FDF730DCE9BA}" type="pres">
      <dgm:prSet presAssocID="{0877AC0E-94B1-47EC-9BA5-8DEC44895243}" presName="parTxOnly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A218B8-B918-40C9-AECD-47C20292EE4A}" type="pres">
      <dgm:prSet presAssocID="{2E4AB013-518E-46C8-B613-D01A6A89A581}" presName="parSpace" presStyleCnt="0"/>
      <dgm:spPr/>
    </dgm:pt>
    <dgm:pt modelId="{8BB60371-D87E-4F9E-88E2-8FF580F5435F}" type="pres">
      <dgm:prSet presAssocID="{E42993F9-2BD2-43CD-89A7-BB2393772A83}" presName="parTxOnly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BF89CA8-E199-4E72-B1F0-47A201933302}" srcId="{9164E4B4-08F4-436E-9A56-D29F5B40BF19}" destId="{E42993F9-2BD2-43CD-89A7-BB2393772A83}" srcOrd="9" destOrd="0" parTransId="{A32D0E58-17D5-4F84-BCF0-5A1A31D4ED2F}" sibTransId="{D4257236-C5D0-4474-A28E-0AAFC3C59BB4}"/>
    <dgm:cxn modelId="{09521BE6-7484-43BD-A607-529874357688}" type="presOf" srcId="{6D281D63-2B10-4FBA-96EB-B70365F00119}" destId="{2736672C-BAF9-4CEE-8EA4-54AEA7BB8DC3}" srcOrd="0" destOrd="0" presId="urn:microsoft.com/office/officeart/2005/8/layout/hChevron3"/>
    <dgm:cxn modelId="{F9D7CACD-B254-4C1B-A5C7-F7E0F0FA17C9}" type="presOf" srcId="{0877AC0E-94B1-47EC-9BA5-8DEC44895243}" destId="{B3F3B12B-25AF-4B91-A268-FDF730DCE9BA}" srcOrd="0" destOrd="0" presId="urn:microsoft.com/office/officeart/2005/8/layout/hChevron3"/>
    <dgm:cxn modelId="{880D3399-270A-4E43-B322-779D491307A5}" type="presOf" srcId="{8B97191A-8944-4B15-9075-BDE1F2B24735}" destId="{B6AFD19C-C362-47FD-8D6D-DFBE8CA42308}" srcOrd="0" destOrd="0" presId="urn:microsoft.com/office/officeart/2005/8/layout/hChevron3"/>
    <dgm:cxn modelId="{B955CFB9-1ECC-431A-B646-1CAD30572F57}" srcId="{9164E4B4-08F4-436E-9A56-D29F5B40BF19}" destId="{1F881E07-2D0C-4ADB-B163-7092ED057D35}" srcOrd="7" destOrd="0" parTransId="{A254C9F4-0B71-411B-8A92-3F5ECF83F3D7}" sibTransId="{4B656849-103E-4543-AC73-263963899796}"/>
    <dgm:cxn modelId="{AD946EF6-D131-4628-ACB1-1BDB3F89AEB3}" type="presOf" srcId="{3A75E45D-C195-4D64-BC41-C6C7B9B4C1A5}" destId="{C2FDA7C6-396E-44E3-830F-DB64322ADAE9}" srcOrd="0" destOrd="0" presId="urn:microsoft.com/office/officeart/2005/8/layout/hChevron3"/>
    <dgm:cxn modelId="{6BDAB968-C4F2-48E0-BE3A-6E970484D38D}" type="presOf" srcId="{BA69ECF7-542B-421C-B13C-907823CBAD11}" destId="{67F9B46A-4EB6-4929-A899-EB6D61497CA8}" srcOrd="0" destOrd="0" presId="urn:microsoft.com/office/officeart/2005/8/layout/hChevron3"/>
    <dgm:cxn modelId="{CA8700B9-D457-4292-A700-9B2A6C1F7CA2}" srcId="{9164E4B4-08F4-436E-9A56-D29F5B40BF19}" destId="{3A75E45D-C195-4D64-BC41-C6C7B9B4C1A5}" srcOrd="4" destOrd="0" parTransId="{E57AAAB3-5645-41A7-B906-B23C8E80C3F7}" sibTransId="{E087818D-4883-4C31-9604-9DB905342C55}"/>
    <dgm:cxn modelId="{79700A7B-B0DF-410D-BEAA-298D42AAF081}" srcId="{9164E4B4-08F4-436E-9A56-D29F5B40BF19}" destId="{8B97191A-8944-4B15-9075-BDE1F2B24735}" srcOrd="3" destOrd="0" parTransId="{998CF9A4-1511-4D59-AC69-49E0FDA66C2A}" sibTransId="{D744A476-02F4-4308-AD79-1FBFC8E53A85}"/>
    <dgm:cxn modelId="{4C3D25EF-A605-43A0-97FA-7A0D5F29D738}" type="presOf" srcId="{A2C7C7A2-B036-4094-8A21-A1A58F737E49}" destId="{A25A211E-D384-4AD8-B3AC-3B210A753A52}" srcOrd="0" destOrd="0" presId="urn:microsoft.com/office/officeart/2005/8/layout/hChevron3"/>
    <dgm:cxn modelId="{299E456F-7F22-4CDA-ACE8-14EEAD60F51E}" srcId="{9164E4B4-08F4-436E-9A56-D29F5B40BF19}" destId="{F0E78B8A-0BAE-49A9-9AD2-B74570E42F4B}" srcOrd="1" destOrd="0" parTransId="{01122200-8D00-427D-BB75-234DDB2EC2CF}" sibTransId="{37F8B080-30FA-409E-A18F-27F3F0D3FCE9}"/>
    <dgm:cxn modelId="{699D4067-56C5-4A9F-9E23-8A69A538C0E3}" type="presOf" srcId="{819BDC6A-7553-4D89-85A4-7303FB934B10}" destId="{9F1FEFC1-8BAD-4A32-9A61-8E3D277506FF}" srcOrd="0" destOrd="0" presId="urn:microsoft.com/office/officeart/2005/8/layout/hChevron3"/>
    <dgm:cxn modelId="{9D0360A8-3F4C-44C3-BBDF-49CBBB7DD4D0}" type="presOf" srcId="{F0E78B8A-0BAE-49A9-9AD2-B74570E42F4B}" destId="{2F6E1054-9C28-4089-9651-AB9160BBA999}" srcOrd="0" destOrd="0" presId="urn:microsoft.com/office/officeart/2005/8/layout/hChevron3"/>
    <dgm:cxn modelId="{79EC87BD-98F4-4219-88DC-EB72E5E89DE8}" type="presOf" srcId="{9164E4B4-08F4-436E-9A56-D29F5B40BF19}" destId="{9031C631-924A-445C-B00F-72C1AEA25BA5}" srcOrd="0" destOrd="0" presId="urn:microsoft.com/office/officeart/2005/8/layout/hChevron3"/>
    <dgm:cxn modelId="{2BBFBD9F-D2A3-4A6F-AE54-42B8EC6B272B}" srcId="{9164E4B4-08F4-436E-9A56-D29F5B40BF19}" destId="{0877AC0E-94B1-47EC-9BA5-8DEC44895243}" srcOrd="8" destOrd="0" parTransId="{E817FB5B-B63D-45F9-AEA8-B51CD37F4A78}" sibTransId="{2E4AB013-518E-46C8-B613-D01A6A89A581}"/>
    <dgm:cxn modelId="{36DC0315-B87D-4236-BA6C-F7D36989A293}" srcId="{9164E4B4-08F4-436E-9A56-D29F5B40BF19}" destId="{819BDC6A-7553-4D89-85A4-7303FB934B10}" srcOrd="5" destOrd="0" parTransId="{246B49D7-A29C-4C17-BE86-28B03C6BADFD}" sibTransId="{E32DBA7D-2C48-4C53-A4A3-CE0DD22C213D}"/>
    <dgm:cxn modelId="{9C1AB1F2-0150-4B97-BD65-DF45A5065A7E}" type="presOf" srcId="{E42993F9-2BD2-43CD-89A7-BB2393772A83}" destId="{8BB60371-D87E-4F9E-88E2-8FF580F5435F}" srcOrd="0" destOrd="0" presId="urn:microsoft.com/office/officeart/2005/8/layout/hChevron3"/>
    <dgm:cxn modelId="{353E5F64-98C6-475B-9892-5CFD42FC525B}" srcId="{9164E4B4-08F4-436E-9A56-D29F5B40BF19}" destId="{6D281D63-2B10-4FBA-96EB-B70365F00119}" srcOrd="0" destOrd="0" parTransId="{84FC4D60-9840-4224-9F36-9FDB307E5A81}" sibTransId="{15D28F07-0DD3-4FEC-9877-89C2DFEAA427}"/>
    <dgm:cxn modelId="{93FA524E-FE26-4A19-B832-F396432AB1E3}" type="presOf" srcId="{1F881E07-2D0C-4ADB-B163-7092ED057D35}" destId="{AB8896E2-506F-457F-84AC-A4B522BE7E30}" srcOrd="0" destOrd="0" presId="urn:microsoft.com/office/officeart/2005/8/layout/hChevron3"/>
    <dgm:cxn modelId="{6E6375F2-9B9C-4977-80BC-F2AE933E3E29}" srcId="{9164E4B4-08F4-436E-9A56-D29F5B40BF19}" destId="{BA69ECF7-542B-421C-B13C-907823CBAD11}" srcOrd="6" destOrd="0" parTransId="{77DE885E-A145-4AAE-8201-D1AF0867F804}" sibTransId="{502A4DE0-1089-471E-9313-103C1D360ABA}"/>
    <dgm:cxn modelId="{165F5027-A08F-47CC-845A-B7A67D5C7C01}" srcId="{9164E4B4-08F4-436E-9A56-D29F5B40BF19}" destId="{A2C7C7A2-B036-4094-8A21-A1A58F737E49}" srcOrd="2" destOrd="0" parTransId="{27C729E6-9D0F-4004-BE74-908AAA1E27A6}" sibTransId="{F305CCB7-12AF-4CB2-B585-B93B75D3DAAC}"/>
    <dgm:cxn modelId="{801CA972-1CC3-48D4-B6F4-A920AF3E3715}" type="presParOf" srcId="{9031C631-924A-445C-B00F-72C1AEA25BA5}" destId="{2736672C-BAF9-4CEE-8EA4-54AEA7BB8DC3}" srcOrd="0" destOrd="0" presId="urn:microsoft.com/office/officeart/2005/8/layout/hChevron3"/>
    <dgm:cxn modelId="{2976DA5F-E65B-400B-9CE6-44A86731A406}" type="presParOf" srcId="{9031C631-924A-445C-B00F-72C1AEA25BA5}" destId="{AEB90B8A-467A-4058-8E66-ABDF0EEC18C3}" srcOrd="1" destOrd="0" presId="urn:microsoft.com/office/officeart/2005/8/layout/hChevron3"/>
    <dgm:cxn modelId="{47C9C0FB-5F0C-4DD9-8FDF-E66F0DA44FD0}" type="presParOf" srcId="{9031C631-924A-445C-B00F-72C1AEA25BA5}" destId="{2F6E1054-9C28-4089-9651-AB9160BBA999}" srcOrd="2" destOrd="0" presId="urn:microsoft.com/office/officeart/2005/8/layout/hChevron3"/>
    <dgm:cxn modelId="{42979158-1F47-41ED-A039-F0EC9014EDA3}" type="presParOf" srcId="{9031C631-924A-445C-B00F-72C1AEA25BA5}" destId="{03B51CC7-C178-4F1C-AA31-7065BA23C00C}" srcOrd="3" destOrd="0" presId="urn:microsoft.com/office/officeart/2005/8/layout/hChevron3"/>
    <dgm:cxn modelId="{E7AC931E-F288-4C75-B72B-EDEF7C1F6900}" type="presParOf" srcId="{9031C631-924A-445C-B00F-72C1AEA25BA5}" destId="{A25A211E-D384-4AD8-B3AC-3B210A753A52}" srcOrd="4" destOrd="0" presId="urn:microsoft.com/office/officeart/2005/8/layout/hChevron3"/>
    <dgm:cxn modelId="{819F48C1-AA8F-4B13-B8A5-1693CA354275}" type="presParOf" srcId="{9031C631-924A-445C-B00F-72C1AEA25BA5}" destId="{14E9909F-B78F-42A5-9A22-3244407C9095}" srcOrd="5" destOrd="0" presId="urn:microsoft.com/office/officeart/2005/8/layout/hChevron3"/>
    <dgm:cxn modelId="{C16A3D87-C57D-42EB-B565-774B0D781E3F}" type="presParOf" srcId="{9031C631-924A-445C-B00F-72C1AEA25BA5}" destId="{B6AFD19C-C362-47FD-8D6D-DFBE8CA42308}" srcOrd="6" destOrd="0" presId="urn:microsoft.com/office/officeart/2005/8/layout/hChevron3"/>
    <dgm:cxn modelId="{032A1F1B-5163-4F54-AA7A-8B623AABAFF2}" type="presParOf" srcId="{9031C631-924A-445C-B00F-72C1AEA25BA5}" destId="{F50E4DB4-C9ED-4397-B34E-00070730DF46}" srcOrd="7" destOrd="0" presId="urn:microsoft.com/office/officeart/2005/8/layout/hChevron3"/>
    <dgm:cxn modelId="{5DBCD328-2C1D-473C-B5C7-11A1838F6A15}" type="presParOf" srcId="{9031C631-924A-445C-B00F-72C1AEA25BA5}" destId="{C2FDA7C6-396E-44E3-830F-DB64322ADAE9}" srcOrd="8" destOrd="0" presId="urn:microsoft.com/office/officeart/2005/8/layout/hChevron3"/>
    <dgm:cxn modelId="{3FD80D4A-BC84-45B6-B523-2591D0C7AE27}" type="presParOf" srcId="{9031C631-924A-445C-B00F-72C1AEA25BA5}" destId="{12B18A94-1D96-4A93-8340-E8150E217604}" srcOrd="9" destOrd="0" presId="urn:microsoft.com/office/officeart/2005/8/layout/hChevron3"/>
    <dgm:cxn modelId="{F98588CD-0587-4414-A2C8-DDBD48E570DB}" type="presParOf" srcId="{9031C631-924A-445C-B00F-72C1AEA25BA5}" destId="{9F1FEFC1-8BAD-4A32-9A61-8E3D277506FF}" srcOrd="10" destOrd="0" presId="urn:microsoft.com/office/officeart/2005/8/layout/hChevron3"/>
    <dgm:cxn modelId="{1FC4A1B0-0DBC-4316-86D0-0E54739285B5}" type="presParOf" srcId="{9031C631-924A-445C-B00F-72C1AEA25BA5}" destId="{3045A7B2-F36C-4627-9FAA-EB7D7E8DD051}" srcOrd="11" destOrd="0" presId="urn:microsoft.com/office/officeart/2005/8/layout/hChevron3"/>
    <dgm:cxn modelId="{9F2A79A0-82AC-414C-A6AE-C426A76F81F5}" type="presParOf" srcId="{9031C631-924A-445C-B00F-72C1AEA25BA5}" destId="{67F9B46A-4EB6-4929-A899-EB6D61497CA8}" srcOrd="12" destOrd="0" presId="urn:microsoft.com/office/officeart/2005/8/layout/hChevron3"/>
    <dgm:cxn modelId="{0898BF41-F313-4498-9976-296189884F77}" type="presParOf" srcId="{9031C631-924A-445C-B00F-72C1AEA25BA5}" destId="{2D432245-C0A1-40C2-8B77-AC8969D131E3}" srcOrd="13" destOrd="0" presId="urn:microsoft.com/office/officeart/2005/8/layout/hChevron3"/>
    <dgm:cxn modelId="{9F94D654-4A80-4B61-9B29-560DD623C49B}" type="presParOf" srcId="{9031C631-924A-445C-B00F-72C1AEA25BA5}" destId="{AB8896E2-506F-457F-84AC-A4B522BE7E30}" srcOrd="14" destOrd="0" presId="urn:microsoft.com/office/officeart/2005/8/layout/hChevron3"/>
    <dgm:cxn modelId="{DAABAF09-CBAB-48FB-A97C-A914BC7C67BB}" type="presParOf" srcId="{9031C631-924A-445C-B00F-72C1AEA25BA5}" destId="{6055BDA2-2EF6-42EF-93F9-6B63724340D5}" srcOrd="15" destOrd="0" presId="urn:microsoft.com/office/officeart/2005/8/layout/hChevron3"/>
    <dgm:cxn modelId="{CE3F9F4D-5AFE-4509-8B4B-BB01C75B2844}" type="presParOf" srcId="{9031C631-924A-445C-B00F-72C1AEA25BA5}" destId="{B3F3B12B-25AF-4B91-A268-FDF730DCE9BA}" srcOrd="16" destOrd="0" presId="urn:microsoft.com/office/officeart/2005/8/layout/hChevron3"/>
    <dgm:cxn modelId="{7AFA4C31-A3AD-4337-BCCD-418214EC5664}" type="presParOf" srcId="{9031C631-924A-445C-B00F-72C1AEA25BA5}" destId="{FEA218B8-B918-40C9-AECD-47C20292EE4A}" srcOrd="17" destOrd="0" presId="urn:microsoft.com/office/officeart/2005/8/layout/hChevron3"/>
    <dgm:cxn modelId="{40969EC1-D720-44C8-B07E-BCC517E4F255}" type="presParOf" srcId="{9031C631-924A-445C-B00F-72C1AEA25BA5}" destId="{8BB60371-D87E-4F9E-88E2-8FF580F5435F}" srcOrd="1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6672C-BAF9-4CEE-8EA4-54AEA7BB8DC3}">
      <dsp:nvSpPr>
        <dsp:cNvPr id="0" name=""/>
        <dsp:cNvSpPr/>
      </dsp:nvSpPr>
      <dsp:spPr>
        <a:xfrm>
          <a:off x="136" y="1030936"/>
          <a:ext cx="1360415" cy="544166"/>
        </a:xfrm>
        <a:prstGeom prst="homePlat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2443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136" y="1030936"/>
        <a:ext cx="1224374" cy="544166"/>
      </dsp:txXfrm>
    </dsp:sp>
    <dsp:sp modelId="{2F6E1054-9C28-4089-9651-AB9160BBA999}">
      <dsp:nvSpPr>
        <dsp:cNvPr id="0" name=""/>
        <dsp:cNvSpPr/>
      </dsp:nvSpPr>
      <dsp:spPr>
        <a:xfrm>
          <a:off x="1088468" y="1030936"/>
          <a:ext cx="1360415" cy="544166"/>
        </a:xfrm>
        <a:prstGeom prst="chevron">
          <a:avLst/>
        </a:prstGeom>
        <a:solidFill>
          <a:srgbClr val="0066CC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2476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1360551" y="1030936"/>
        <a:ext cx="816249" cy="544166"/>
      </dsp:txXfrm>
    </dsp:sp>
    <dsp:sp modelId="{A25A211E-D384-4AD8-B3AC-3B210A753A52}">
      <dsp:nvSpPr>
        <dsp:cNvPr id="0" name=""/>
        <dsp:cNvSpPr/>
      </dsp:nvSpPr>
      <dsp:spPr>
        <a:xfrm>
          <a:off x="2176801" y="1030936"/>
          <a:ext cx="1360415" cy="544166"/>
        </a:xfrm>
        <a:prstGeom prst="chevron">
          <a:avLst/>
        </a:prstGeom>
        <a:solidFill>
          <a:srgbClr val="FF33CC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2481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2448884" y="1030936"/>
        <a:ext cx="816249" cy="544166"/>
      </dsp:txXfrm>
    </dsp:sp>
    <dsp:sp modelId="{B6AFD19C-C362-47FD-8D6D-DFBE8CA42308}">
      <dsp:nvSpPr>
        <dsp:cNvPr id="0" name=""/>
        <dsp:cNvSpPr/>
      </dsp:nvSpPr>
      <dsp:spPr>
        <a:xfrm>
          <a:off x="3265133" y="1030936"/>
          <a:ext cx="1360415" cy="544166"/>
        </a:xfrm>
        <a:prstGeom prst="chevron">
          <a:avLst/>
        </a:prstGeom>
        <a:solidFill>
          <a:srgbClr val="FF00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2491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3537216" y="1030936"/>
        <a:ext cx="816249" cy="544166"/>
      </dsp:txXfrm>
    </dsp:sp>
    <dsp:sp modelId="{C2FDA7C6-396E-44E3-830F-DB64322ADAE9}">
      <dsp:nvSpPr>
        <dsp:cNvPr id="0" name=""/>
        <dsp:cNvSpPr/>
      </dsp:nvSpPr>
      <dsp:spPr>
        <a:xfrm>
          <a:off x="4353465" y="1030936"/>
          <a:ext cx="1360415" cy="544166"/>
        </a:xfrm>
        <a:prstGeom prst="chevron">
          <a:avLst/>
        </a:prstGeom>
        <a:solidFill>
          <a:srgbClr val="99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2497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4625548" y="1030936"/>
        <a:ext cx="816249" cy="544166"/>
      </dsp:txXfrm>
    </dsp:sp>
    <dsp:sp modelId="{9F1FEFC1-8BAD-4A32-9A61-8E3D277506FF}">
      <dsp:nvSpPr>
        <dsp:cNvPr id="0" name=""/>
        <dsp:cNvSpPr/>
      </dsp:nvSpPr>
      <dsp:spPr>
        <a:xfrm>
          <a:off x="5441798" y="1030936"/>
          <a:ext cx="1360415" cy="544166"/>
        </a:xfrm>
        <a:prstGeom prst="chevron">
          <a:avLst/>
        </a:prstGeom>
        <a:solidFill>
          <a:srgbClr val="FF00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2504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5713881" y="1030936"/>
        <a:ext cx="816249" cy="544166"/>
      </dsp:txXfrm>
    </dsp:sp>
    <dsp:sp modelId="{67F9B46A-4EB6-4929-A899-EB6D61497CA8}">
      <dsp:nvSpPr>
        <dsp:cNvPr id="0" name=""/>
        <dsp:cNvSpPr/>
      </dsp:nvSpPr>
      <dsp:spPr>
        <a:xfrm>
          <a:off x="6530130" y="1030936"/>
          <a:ext cx="1360415" cy="544166"/>
        </a:xfrm>
        <a:prstGeom prst="chevron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2519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6802213" y="1030936"/>
        <a:ext cx="816249" cy="544166"/>
      </dsp:txXfrm>
    </dsp:sp>
    <dsp:sp modelId="{AB8896E2-506F-457F-84AC-A4B522BE7E30}">
      <dsp:nvSpPr>
        <dsp:cNvPr id="0" name=""/>
        <dsp:cNvSpPr/>
      </dsp:nvSpPr>
      <dsp:spPr>
        <a:xfrm>
          <a:off x="7618463" y="1030936"/>
          <a:ext cx="1360415" cy="544166"/>
        </a:xfrm>
        <a:prstGeom prst="chevron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2520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7890546" y="1030936"/>
        <a:ext cx="816249" cy="544166"/>
      </dsp:txXfrm>
    </dsp:sp>
    <dsp:sp modelId="{B3F3B12B-25AF-4B91-A268-FDF730DCE9BA}">
      <dsp:nvSpPr>
        <dsp:cNvPr id="0" name=""/>
        <dsp:cNvSpPr/>
      </dsp:nvSpPr>
      <dsp:spPr>
        <a:xfrm>
          <a:off x="8706795" y="1030936"/>
          <a:ext cx="1360415" cy="544166"/>
        </a:xfrm>
        <a:prstGeom prst="chevron">
          <a:avLst/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2531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8978878" y="1030936"/>
        <a:ext cx="816249" cy="544166"/>
      </dsp:txXfrm>
    </dsp:sp>
    <dsp:sp modelId="{8BB60371-D87E-4F9E-88E2-8FF580F5435F}">
      <dsp:nvSpPr>
        <dsp:cNvPr id="0" name=""/>
        <dsp:cNvSpPr/>
      </dsp:nvSpPr>
      <dsp:spPr>
        <a:xfrm>
          <a:off x="9795128" y="1030936"/>
          <a:ext cx="1360415" cy="544166"/>
        </a:xfrm>
        <a:prstGeom prst="chevron">
          <a:avLst/>
        </a:prstGeom>
        <a:solidFill>
          <a:srgbClr val="CC99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2548 - ปัจจุบัน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10067211" y="1030936"/>
        <a:ext cx="816249" cy="544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FBB93-4673-4120-9A17-5161D10D597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9F861-7556-47B3-A76E-5EDCFF02B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5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41209" indent="-141209"/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361770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07992">
              <a:lnSpc>
                <a:spcPct val="129000"/>
              </a:lnSpc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8C98E-3928-49C4-B081-BD646E8B5BB3}" type="slidenum">
              <a:rPr lang="th-TH" smtClean="0">
                <a:solidFill>
                  <a:prstClr val="black"/>
                </a:solidFill>
              </a:rPr>
              <a:pPr/>
              <a:t>14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889"/>
            <a:fld id="{160CB185-4491-47D7-9861-066E33041300}" type="slidenum">
              <a:rPr lang="en-US" smtClean="0">
                <a:solidFill>
                  <a:prstClr val="black"/>
                </a:solidFill>
              </a:rPr>
              <a:pPr defTabSz="915889"/>
              <a:t>39</a:t>
            </a:fld>
            <a:endParaRPr lang="th-TH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850" y="749300"/>
            <a:ext cx="6605588" cy="3716338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40" y="4718051"/>
            <a:ext cx="4937124" cy="4464049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182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8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23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65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65861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61048"/>
            <a:ext cx="8534400" cy="17777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51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24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3" y="4406901"/>
            <a:ext cx="10753195" cy="1362075"/>
          </a:xfr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413" y="2906713"/>
            <a:ext cx="10753195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40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3499" y="1988841"/>
            <a:ext cx="4992555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2064" y="1988841"/>
            <a:ext cx="4910336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64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99" y="1916832"/>
            <a:ext cx="4992555" cy="7117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99" y="2708920"/>
            <a:ext cx="4992555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2065" y="1916832"/>
            <a:ext cx="4896544" cy="7117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2064" y="2708920"/>
            <a:ext cx="4910336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7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4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04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34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4" y="1196752"/>
            <a:ext cx="3805271" cy="5040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6753"/>
            <a:ext cx="6815667" cy="4824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414" y="1772817"/>
            <a:ext cx="3805271" cy="42484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46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50912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8243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57192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49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53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36427" y="1196753"/>
            <a:ext cx="1645973" cy="4752528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5413" y="1196753"/>
            <a:ext cx="8928992" cy="47525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0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da-DK" dirty="0" smtClean="0"/>
              <a:t>Click to edit Master text styles</a:t>
            </a:r>
          </a:p>
          <a:p>
            <a:pPr lvl="1"/>
            <a:r>
              <a:rPr lang="da-DK" dirty="0" smtClean="0"/>
              <a:t>Second level</a:t>
            </a:r>
          </a:p>
          <a:p>
            <a:pPr lvl="2"/>
            <a:r>
              <a:rPr lang="da-DK" dirty="0" smtClean="0"/>
              <a:t>Third level</a:t>
            </a:r>
          </a:p>
          <a:p>
            <a:pPr lvl="3"/>
            <a:r>
              <a:rPr lang="da-DK" dirty="0" smtClean="0"/>
              <a:t>Fourth level</a:t>
            </a:r>
          </a:p>
          <a:p>
            <a:pPr lvl="4"/>
            <a:r>
              <a:rPr lang="da-DK" dirty="0" smtClean="0"/>
              <a:t>Fifth level</a:t>
            </a:r>
            <a:endParaRPr lang="en-US" dirty="0"/>
          </a:p>
        </p:txBody>
      </p:sp>
      <p:pic>
        <p:nvPicPr>
          <p:cNvPr id="15" name="Picture 94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483" y="6624981"/>
            <a:ext cx="240000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95380" y="6593767"/>
            <a:ext cx="442913" cy="24938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A72F2ED-C0F1-A14B-BA46-C5847C658EB2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4234" y="0"/>
            <a:ext cx="12205103" cy="900000"/>
            <a:chOff x="3175" y="0"/>
            <a:chExt cx="9153827" cy="9000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3175" y="0"/>
              <a:ext cx="9139919" cy="900000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3175">
              <a:noFill/>
            </a:ln>
            <a:effectLst>
              <a:outerShdw blurRad="38100" dist="12700" dir="5400000" algn="t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>
            <a:xfrm>
              <a:off x="13002" y="757309"/>
              <a:ext cx="9144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3002" y="180742"/>
              <a:ext cx="9144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0964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9"/>
            <a:ext cx="10364391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55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41" indent="0" algn="ctr">
              <a:buNone/>
              <a:defRPr/>
            </a:lvl2pPr>
            <a:lvl3pPr marL="642684" indent="0" algn="ctr">
              <a:buNone/>
              <a:defRPr/>
            </a:lvl3pPr>
            <a:lvl4pPr marL="964025" indent="0" algn="ctr">
              <a:buNone/>
              <a:defRPr/>
            </a:lvl4pPr>
            <a:lvl5pPr marL="1285368" indent="0" algn="ctr">
              <a:buNone/>
              <a:defRPr/>
            </a:lvl5pPr>
            <a:lvl6pPr marL="1606711" indent="0" algn="ctr">
              <a:buNone/>
              <a:defRPr/>
            </a:lvl6pPr>
            <a:lvl7pPr marL="1928052" indent="0" algn="ctr">
              <a:buNone/>
              <a:defRPr/>
            </a:lvl7pPr>
            <a:lvl8pPr marL="2249396" indent="0" algn="ctr">
              <a:buNone/>
              <a:defRPr/>
            </a:lvl8pPr>
            <a:lvl9pPr marL="257073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3750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6153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9" y="4406803"/>
            <a:ext cx="10362901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9" y="2906613"/>
            <a:ext cx="10362901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41" indent="0">
              <a:buNone/>
              <a:defRPr sz="1300"/>
            </a:lvl2pPr>
            <a:lvl3pPr marL="642684" indent="0">
              <a:buNone/>
              <a:defRPr sz="1100"/>
            </a:lvl3pPr>
            <a:lvl4pPr marL="964025" indent="0">
              <a:buNone/>
              <a:defRPr sz="1000"/>
            </a:lvl4pPr>
            <a:lvl5pPr marL="1285368" indent="0">
              <a:buNone/>
              <a:defRPr sz="1000"/>
            </a:lvl5pPr>
            <a:lvl6pPr marL="1606711" indent="0">
              <a:buNone/>
              <a:defRPr sz="1000"/>
            </a:lvl6pPr>
            <a:lvl7pPr marL="1928052" indent="0">
              <a:buNone/>
              <a:defRPr sz="1000"/>
            </a:lvl7pPr>
            <a:lvl8pPr marL="2249396" indent="0">
              <a:buNone/>
              <a:defRPr sz="1000"/>
            </a:lvl8pPr>
            <a:lvl9pPr marL="257073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722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8" y="1946680"/>
            <a:ext cx="4833937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1946680"/>
            <a:ext cx="4833937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343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3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1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41" indent="0">
              <a:buNone/>
              <a:defRPr sz="1400" b="1"/>
            </a:lvl2pPr>
            <a:lvl3pPr marL="642684" indent="0">
              <a:buNone/>
              <a:defRPr sz="1300" b="1"/>
            </a:lvl3pPr>
            <a:lvl4pPr marL="964025" indent="0">
              <a:buNone/>
              <a:defRPr sz="1100" b="1"/>
            </a:lvl4pPr>
            <a:lvl5pPr marL="1285368" indent="0">
              <a:buNone/>
              <a:defRPr sz="1100" b="1"/>
            </a:lvl5pPr>
            <a:lvl6pPr marL="1606711" indent="0">
              <a:buNone/>
              <a:defRPr sz="1100" b="1"/>
            </a:lvl6pPr>
            <a:lvl7pPr marL="1928052" indent="0">
              <a:buNone/>
              <a:defRPr sz="1100" b="1"/>
            </a:lvl7pPr>
            <a:lvl8pPr marL="2249396" indent="0">
              <a:buNone/>
              <a:defRPr sz="1100" b="1"/>
            </a:lvl8pPr>
            <a:lvl9pPr marL="257073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80"/>
            <a:ext cx="5386091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1" y="1534791"/>
            <a:ext cx="5389065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41" indent="0">
              <a:buNone/>
              <a:defRPr sz="1400" b="1"/>
            </a:lvl2pPr>
            <a:lvl3pPr marL="642684" indent="0">
              <a:buNone/>
              <a:defRPr sz="1300" b="1"/>
            </a:lvl3pPr>
            <a:lvl4pPr marL="964025" indent="0">
              <a:buNone/>
              <a:defRPr sz="1100" b="1"/>
            </a:lvl4pPr>
            <a:lvl5pPr marL="1285368" indent="0">
              <a:buNone/>
              <a:defRPr sz="1100" b="1"/>
            </a:lvl5pPr>
            <a:lvl6pPr marL="1606711" indent="0">
              <a:buNone/>
              <a:defRPr sz="1100" b="1"/>
            </a:lvl6pPr>
            <a:lvl7pPr marL="1928052" indent="0">
              <a:buNone/>
              <a:defRPr sz="1100" b="1"/>
            </a:lvl7pPr>
            <a:lvl8pPr marL="2249396" indent="0">
              <a:buNone/>
              <a:defRPr sz="1100" b="1"/>
            </a:lvl8pPr>
            <a:lvl9pPr marL="257073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1" y="2174380"/>
            <a:ext cx="5389065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3890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5254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89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06" y="273481"/>
            <a:ext cx="401091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3"/>
            <a:ext cx="681484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206" y="1435448"/>
            <a:ext cx="401091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41" indent="0">
              <a:buNone/>
              <a:defRPr sz="800"/>
            </a:lvl2pPr>
            <a:lvl3pPr marL="642684" indent="0">
              <a:buNone/>
              <a:defRPr sz="700"/>
            </a:lvl3pPr>
            <a:lvl4pPr marL="964025" indent="0">
              <a:buNone/>
              <a:defRPr sz="600"/>
            </a:lvl4pPr>
            <a:lvl5pPr marL="1285368" indent="0">
              <a:buNone/>
              <a:defRPr sz="600"/>
            </a:lvl5pPr>
            <a:lvl6pPr marL="1606711" indent="0">
              <a:buNone/>
              <a:defRPr sz="600"/>
            </a:lvl6pPr>
            <a:lvl7pPr marL="1928052" indent="0">
              <a:buNone/>
              <a:defRPr sz="600"/>
            </a:lvl7pPr>
            <a:lvl8pPr marL="2249396" indent="0">
              <a:buNone/>
              <a:defRPr sz="600"/>
            </a:lvl8pPr>
            <a:lvl9pPr marL="2570738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418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90" y="4800825"/>
            <a:ext cx="7314903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90" y="612800"/>
            <a:ext cx="7314903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41" indent="0">
              <a:buNone/>
              <a:defRPr sz="2000"/>
            </a:lvl2pPr>
            <a:lvl3pPr marL="642684" indent="0">
              <a:buNone/>
              <a:defRPr sz="1700"/>
            </a:lvl3pPr>
            <a:lvl4pPr marL="964025" indent="0">
              <a:buNone/>
              <a:defRPr sz="1400"/>
            </a:lvl4pPr>
            <a:lvl5pPr marL="1285368" indent="0">
              <a:buNone/>
              <a:defRPr sz="1400"/>
            </a:lvl5pPr>
            <a:lvl6pPr marL="1606711" indent="0">
              <a:buNone/>
              <a:defRPr sz="1400"/>
            </a:lvl6pPr>
            <a:lvl7pPr marL="1928052" indent="0">
              <a:buNone/>
              <a:defRPr sz="1400"/>
            </a:lvl7pPr>
            <a:lvl8pPr marL="2249396" indent="0">
              <a:buNone/>
              <a:defRPr sz="1400"/>
            </a:lvl8pPr>
            <a:lvl9pPr marL="2570738" indent="0">
              <a:buNone/>
              <a:defRPr sz="1400"/>
            </a:lvl9pPr>
          </a:lstStyle>
          <a:p>
            <a:pPr lvl="0"/>
            <a:endParaRPr lang="th-TH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90" y="5367860"/>
            <a:ext cx="7314903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41" indent="0">
              <a:buNone/>
              <a:defRPr sz="800"/>
            </a:lvl2pPr>
            <a:lvl3pPr marL="642684" indent="0">
              <a:buNone/>
              <a:defRPr sz="700"/>
            </a:lvl3pPr>
            <a:lvl4pPr marL="964025" indent="0">
              <a:buNone/>
              <a:defRPr sz="600"/>
            </a:lvl4pPr>
            <a:lvl5pPr marL="1285368" indent="0">
              <a:buNone/>
              <a:defRPr sz="600"/>
            </a:lvl5pPr>
            <a:lvl6pPr marL="1606711" indent="0">
              <a:buNone/>
              <a:defRPr sz="600"/>
            </a:lvl6pPr>
            <a:lvl7pPr marL="1928052" indent="0">
              <a:buNone/>
              <a:defRPr sz="600"/>
            </a:lvl7pPr>
            <a:lvl8pPr marL="2249396" indent="0">
              <a:buNone/>
              <a:defRPr sz="600"/>
            </a:lvl8pPr>
            <a:lvl9pPr marL="2570738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319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816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48687" y="178594"/>
            <a:ext cx="2452688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5" y="178594"/>
            <a:ext cx="7215188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5751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91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65861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61048"/>
            <a:ext cx="8534400" cy="17777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66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6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80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3" y="4406901"/>
            <a:ext cx="10753195" cy="1362075"/>
          </a:xfr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413" y="2906713"/>
            <a:ext cx="10753195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55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3499" y="1988841"/>
            <a:ext cx="4992555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2064" y="1988841"/>
            <a:ext cx="4910336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01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99" y="1916832"/>
            <a:ext cx="4992555" cy="7117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99" y="2708920"/>
            <a:ext cx="4992555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2065" y="1916832"/>
            <a:ext cx="4896544" cy="7117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2064" y="2708920"/>
            <a:ext cx="4910336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45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65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3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4" y="1196752"/>
            <a:ext cx="3805271" cy="5040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6753"/>
            <a:ext cx="6815667" cy="4824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414" y="1772817"/>
            <a:ext cx="3805271" cy="42484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74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50912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8243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57192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15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00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36427" y="1196753"/>
            <a:ext cx="1645973" cy="4752528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5413" y="1196753"/>
            <a:ext cx="8928992" cy="47525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71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da-DK" dirty="0" smtClean="0"/>
              <a:t>Click to edit Master text styles</a:t>
            </a:r>
          </a:p>
          <a:p>
            <a:pPr lvl="1"/>
            <a:r>
              <a:rPr lang="da-DK" dirty="0" smtClean="0"/>
              <a:t>Second level</a:t>
            </a:r>
          </a:p>
          <a:p>
            <a:pPr lvl="2"/>
            <a:r>
              <a:rPr lang="da-DK" dirty="0" smtClean="0"/>
              <a:t>Third level</a:t>
            </a:r>
          </a:p>
          <a:p>
            <a:pPr lvl="3"/>
            <a:r>
              <a:rPr lang="da-DK" dirty="0" smtClean="0"/>
              <a:t>Fourth level</a:t>
            </a:r>
          </a:p>
          <a:p>
            <a:pPr lvl="4"/>
            <a:r>
              <a:rPr lang="da-DK" dirty="0" smtClean="0"/>
              <a:t>Fifth level</a:t>
            </a:r>
            <a:endParaRPr lang="en-US" dirty="0"/>
          </a:p>
        </p:txBody>
      </p:sp>
      <p:pic>
        <p:nvPicPr>
          <p:cNvPr id="15" name="Picture 94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483" y="6624981"/>
            <a:ext cx="240000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95380" y="6593767"/>
            <a:ext cx="442913" cy="24938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A72F2ED-C0F1-A14B-BA46-C5847C658EB2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4234" y="0"/>
            <a:ext cx="12205103" cy="900000"/>
            <a:chOff x="3175" y="0"/>
            <a:chExt cx="9153827" cy="9000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3175" y="0"/>
              <a:ext cx="9139919" cy="900000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3175">
              <a:noFill/>
            </a:ln>
            <a:effectLst>
              <a:outerShdw blurRad="38100" dist="12700" dir="5400000" algn="t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>
            <a:xfrm>
              <a:off x="13002" y="757309"/>
              <a:ext cx="9144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3002" y="180742"/>
              <a:ext cx="9144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394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2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6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7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0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0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5AA9C-B297-4EB7-9265-E924273BFBBD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3499" y="980728"/>
            <a:ext cx="9998901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99" y="2060849"/>
            <a:ext cx="9998901" cy="3960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414" y="6088212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DB Chidlom X Medium" panose="02000806000000020004" pitchFamily="2" charset="-34"/>
                <a:cs typeface="DB Chidlom X Medium" panose="02000806000000020004" pitchFamily="2" charset="-34"/>
              </a:defRPr>
            </a:lvl1pPr>
          </a:lstStyle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7030A0"/>
          </a:solidFill>
          <a:latin typeface="DB Chidlom X Bold" panose="02000806000000020004" pitchFamily="2" charset="-34"/>
          <a:ea typeface="+mj-ea"/>
          <a:cs typeface="DB Chidlom X Bold" panose="02000806000000020004" pitchFamily="2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1190635" y="178594"/>
            <a:ext cx="9810751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03" tIns="35703" rIns="35703" bIns="3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1190635" y="1946680"/>
            <a:ext cx="9810751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03" tIns="35703" rIns="35703" bIns="3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th-TH" smtClean="0">
                <a:sym typeface="Helvetica Light" charset="0"/>
              </a:rPr>
              <a:t>Second level</a:t>
            </a:r>
          </a:p>
          <a:p>
            <a:pPr lvl="2"/>
            <a:r>
              <a:rPr lang="th-TH" smtClean="0">
                <a:sym typeface="Helvetica Light" charset="0"/>
              </a:rPr>
              <a:t>Third level</a:t>
            </a:r>
          </a:p>
          <a:p>
            <a:pPr lvl="3"/>
            <a:r>
              <a:rPr lang="th-TH" smtClean="0">
                <a:sym typeface="Helvetica Light" charset="0"/>
              </a:rPr>
              <a:t>Fourth level</a:t>
            </a:r>
          </a:p>
          <a:p>
            <a:pPr lvl="4"/>
            <a:r>
              <a:rPr lang="th-TH" smtClean="0">
                <a:sym typeface="Helvetica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988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10604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10604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604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604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604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341" algn="ctr" defTabSz="410604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684" algn="ctr" defTabSz="410604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025" algn="ctr" defTabSz="410604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368" algn="ctr" defTabSz="410604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267784" indent="-267784" algn="l" defTabSz="410604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535569" indent="-267784" algn="l" defTabSz="410604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803356" indent="-267784" algn="l" defTabSz="410604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1071139" indent="-267784" algn="l" defTabSz="410604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1338925" indent="-267784" algn="l" defTabSz="410604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1660268" indent="-267784" algn="l" defTabSz="410604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981609" indent="-267784" algn="l" defTabSz="410604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302951" indent="-267784" algn="l" defTabSz="410604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624294" indent="-267784" algn="l" defTabSz="410604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th-TH"/>
      </a:defPPr>
      <a:lvl1pPr marL="0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41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84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25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368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11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052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396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738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3499" y="980728"/>
            <a:ext cx="9998901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99" y="2060849"/>
            <a:ext cx="9998901" cy="3960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414" y="6088212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DB Chidlom X Medium" panose="02000806000000020004" pitchFamily="2" charset="-34"/>
                <a:cs typeface="DB Chidlom X Medium" panose="02000806000000020004" pitchFamily="2" charset="-34"/>
              </a:defRPr>
            </a:lvl1pPr>
          </a:lstStyle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9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7030A0"/>
          </a:solidFill>
          <a:latin typeface="DB Chidlom X Bold" panose="02000806000000020004" pitchFamily="2" charset="-34"/>
          <a:ea typeface="+mj-ea"/>
          <a:cs typeface="DB Chidlom X Bold" panose="02000806000000020004" pitchFamily="2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3648;&#3585;&#3619;&#3655;&#3604;&#3588;&#3623;&#3634;&#3617;&#3619;&#3641;&#3657;.net/&#3616;&#3634;&#3588;&#3585;&#3621;&#3634;&#3591;&#3617;&#3637;&#3585;&#3637;&#3656;&#3592;&#3633;&#3591;&#3627;&#3623;&#3633;&#3604;-&#3629;&#3632;&#3652;&#3619;&#3610;&#3657;&#3634;&#3591;/" TargetMode="External"/><Relationship Id="rId7" Type="http://schemas.openxmlformats.org/officeDocument/2006/relationships/hyperlink" Target="http://www.&#3648;&#3585;&#3619;&#3655;&#3604;&#3588;&#3623;&#3634;&#3617;&#3619;&#3641;&#3657;.net/&#3648;&#3617;&#3639;&#3629;&#3591;&#3627;&#3621;&#3623;&#3591;&#3629;&#3634;&#3648;&#3595;&#3637;&#3618;&#3609;/" TargetMode="External"/><Relationship Id="rId2" Type="http://schemas.openxmlformats.org/officeDocument/2006/relationships/hyperlink" Target="http://www.&#3648;&#3585;&#3619;&#3655;&#3604;&#3588;&#3623;&#3634;&#3617;&#3619;&#3641;&#3657;.net/&#3626;&#3637;&#3611;&#3619;&#3632;&#3592;&#3635;&#3623;&#3633;&#3609;/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&#3648;&#3585;&#3619;&#3655;&#3604;&#3588;&#3623;&#3634;&#3617;&#3619;&#3641;&#3657;.net/&#3623;&#3636;&#3608;&#3637;&#3604;&#3641;&#3607;&#3629;&#3591;&#3588;&#3635;&#3649;&#3607;&#3657;-&#3607;&#3629;&#3591;&#3588;&#3635;&#3649;&#3607;&#3657;&#3604;&#3641;&#3629;&#3618;&#3656;&#3634;&#3591;&#3652;&#3619;/" TargetMode="External"/><Relationship Id="rId5" Type="http://schemas.openxmlformats.org/officeDocument/2006/relationships/hyperlink" Target="http://www.&#3648;&#3585;&#3619;&#3655;&#3604;&#3588;&#3623;&#3634;&#3617;&#3619;&#3641;&#3657;.net/&#3616;&#3634;&#3588;&#3651;&#3605;&#3657;&#3617;&#3637;&#3585;&#3637;&#3656;&#3592;&#3633;&#3591;&#3627;&#3623;&#3633;&#3604;-&#3629;&#3632;&#3652;&#3619;&#3610;&#3657;&#3634;&#3591;/" TargetMode="External"/><Relationship Id="rId4" Type="http://schemas.openxmlformats.org/officeDocument/2006/relationships/hyperlink" Target="http://www.&#3648;&#3585;&#3619;&#3655;&#3604;&#3588;&#3623;&#3634;&#3617;&#3619;&#3641;&#3657;.net/&#3616;&#3634;&#3588;&#3605;&#3632;&#3623;&#3633;&#3609;&#3629;&#3629;&#3585;&#3648;&#3593;&#3637;&#3618;&#3591;&#3648;&#3627;&#3609;&#3639;&#3629;&#3617;&#3637;&#3585;&#3637;&#3656;&#3592;&#3633;&#3591;&#3627;&#3623;&#3633;&#3604;-&#3629;&#3632;&#3652;&#3619;&#3610;&#3657;&#3634;&#3591;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emf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7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“ผลิตบัณฑิตคุณภาพ</a:t>
            </a:r>
            <a:r>
              <a:rPr lang="en-US" sz="7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7200" dirty="0" err="1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มทร</a:t>
            </a:r>
            <a:r>
              <a:rPr lang="th-TH" sz="7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.พระนคร”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81709" y="1817759"/>
            <a:ext cx="90492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400" dirty="0" smtClean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โครงการ</a:t>
            </a:r>
            <a:r>
              <a:rPr lang="th-TH" sz="8000" dirty="0" smtClean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พัฒนาแผน</a:t>
            </a:r>
            <a:r>
              <a:rPr lang="th-TH" sz="80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ยุทธศาสตร์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98" y="0"/>
            <a:ext cx="2859272" cy="1993565"/>
          </a:xfrm>
          <a:prstGeom prst="rect">
            <a:avLst/>
          </a:prstGeom>
        </p:spPr>
      </p:pic>
      <p:pic>
        <p:nvPicPr>
          <p:cNvPr id="6" name="Picture 2" descr="G:\งานไดร์ท D 27 มีนาคม 2557\รูปภาพ\รูปภาพจาก my doc\logo_rmutp-163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25" y="1"/>
            <a:ext cx="1084863" cy="19966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4524451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นับจากนี้ไป</a:t>
            </a:r>
            <a:r>
              <a:rPr lang="en-US" sz="48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48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บทบาทด้านการศึกษาของ </a:t>
            </a:r>
            <a:r>
              <a:rPr lang="en-US" sz="54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 </a:t>
            </a:r>
            <a:r>
              <a:rPr lang="th-TH" sz="54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คือ</a:t>
            </a:r>
            <a:r>
              <a:rPr lang="th-TH" sz="54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อะไร</a:t>
            </a:r>
            <a:endParaRPr lang="en-US" sz="5400" dirty="0">
              <a:solidFill>
                <a:srgbClr val="FFFF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35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8558" y="2137313"/>
            <a:ext cx="96904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ปัจจัยสู่การเปลี่ยนแปลงจากภายนอก</a:t>
            </a:r>
          </a:p>
        </p:txBody>
      </p:sp>
    </p:spTree>
    <p:extLst>
      <p:ext uri="{BB962C8B-B14F-4D97-AF65-F5344CB8AC3E}">
        <p14:creationId xmlns:p14="http://schemas.microsoft.com/office/powerpoint/2010/main" val="33857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400015" y="5651548"/>
            <a:ext cx="766158" cy="418823"/>
          </a:xfrm>
          <a:prstGeom prst="rect">
            <a:avLst/>
          </a:prstGeom>
          <a:noFill/>
        </p:spPr>
        <p:txBody>
          <a:bodyPr wrap="none" lIns="64255" tIns="32126" rIns="64255" bIns="32126" rtlCol="0">
            <a:spAutoFit/>
          </a:bodyPr>
          <a:lstStyle/>
          <a:p>
            <a:pPr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Global</a:t>
            </a:r>
            <a:endParaRPr lang="th-TH" sz="2300" b="1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33" name="สี่เหลี่ยมผืนผ้ามุมมน 13"/>
          <p:cNvSpPr/>
          <p:nvPr/>
        </p:nvSpPr>
        <p:spPr bwMode="auto">
          <a:xfrm>
            <a:off x="2753410" y="1815315"/>
            <a:ext cx="3717027" cy="338493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64255" tIns="32126" rIns="64255" bIns="32126" numCol="1" rtlCol="0" anchor="t" anchorCtr="0" compatLnSpc="1">
            <a:prstTxWarp prst="textNoShape">
              <a:avLst/>
            </a:prstTxWarp>
          </a:bodyPr>
          <a:lstStyle/>
          <a:p>
            <a:pPr defTabSz="410381" fontAlgn="base" hangingPunct="0">
              <a:spcBef>
                <a:spcPct val="0"/>
              </a:spcBef>
              <a:spcAft>
                <a:spcPct val="0"/>
              </a:spcAft>
            </a:pPr>
            <a:endParaRPr lang="th-TH" sz="230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grpSp>
        <p:nvGrpSpPr>
          <p:cNvPr id="34" name="กลุ่ม 14"/>
          <p:cNvGrpSpPr/>
          <p:nvPr/>
        </p:nvGrpSpPr>
        <p:grpSpPr>
          <a:xfrm>
            <a:off x="3927145" y="2511830"/>
            <a:ext cx="1319237" cy="1749049"/>
            <a:chOff x="7433118" y="2963932"/>
            <a:chExt cx="2041082" cy="2598667"/>
          </a:xfrm>
        </p:grpSpPr>
        <p:sp>
          <p:nvSpPr>
            <p:cNvPr id="35" name="ลูกศรโค้งลง 15"/>
            <p:cNvSpPr/>
            <p:nvPr/>
          </p:nvSpPr>
          <p:spPr bwMode="auto">
            <a:xfrm>
              <a:off x="7509318" y="2963932"/>
              <a:ext cx="1964882" cy="914400"/>
            </a:xfrm>
            <a:prstGeom prst="curved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038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h-TH" sz="23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36" name="ลูกศรโค้งลง 16"/>
            <p:cNvSpPr/>
            <p:nvPr/>
          </p:nvSpPr>
          <p:spPr bwMode="auto">
            <a:xfrm rot="10800000">
              <a:off x="7433118" y="4648199"/>
              <a:ext cx="1964882" cy="914400"/>
            </a:xfrm>
            <a:prstGeom prst="curved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038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h-TH" sz="23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166543" y="3042160"/>
            <a:ext cx="3000374" cy="779036"/>
          </a:xfrm>
          <a:prstGeom prst="rect">
            <a:avLst/>
          </a:prstGeom>
          <a:noFill/>
        </p:spPr>
        <p:txBody>
          <a:bodyPr wrap="square" lIns="64255" tIns="32126" rIns="64255" bIns="32126" rtlCol="0">
            <a:spAutoFit/>
          </a:bodyPr>
          <a:lstStyle/>
          <a:p>
            <a:pPr algn="ctr"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The  World</a:t>
            </a:r>
          </a:p>
          <a:p>
            <a:pPr algn="ctr"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In the 21</a:t>
            </a:r>
            <a:r>
              <a:rPr lang="en-US" sz="2300" b="1" baseline="30000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st</a:t>
            </a:r>
            <a:r>
              <a:rPr lang="en-US" sz="2300" b="1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 Century</a:t>
            </a:r>
            <a:endParaRPr lang="th-TH" sz="2300" b="1" dirty="0">
              <a:solidFill>
                <a:srgbClr val="FFFFFF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1540368" y="2549010"/>
            <a:ext cx="804630" cy="418823"/>
          </a:xfrm>
          <a:prstGeom prst="rect">
            <a:avLst/>
          </a:prstGeom>
          <a:noFill/>
        </p:spPr>
        <p:txBody>
          <a:bodyPr wrap="none" lIns="64255" tIns="32126" rIns="64255" bIns="32126" rtlCol="0">
            <a:spAutoFit/>
          </a:bodyPr>
          <a:lstStyle/>
          <a:p>
            <a:pPr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Virtual</a:t>
            </a:r>
            <a:endParaRPr lang="th-TH" sz="2300" b="1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70665" y="5651548"/>
            <a:ext cx="655550" cy="418823"/>
          </a:xfrm>
          <a:prstGeom prst="rect">
            <a:avLst/>
          </a:prstGeom>
          <a:noFill/>
        </p:spPr>
        <p:txBody>
          <a:bodyPr wrap="none" lIns="64255" tIns="32126" rIns="64255" bIns="32126" rtlCol="0">
            <a:spAutoFit/>
          </a:bodyPr>
          <a:lstStyle/>
          <a:p>
            <a:pPr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Local</a:t>
            </a:r>
            <a:endParaRPr lang="th-TH" sz="2300" b="1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0" name="สี่เหลี่ยมผืนผ้ามุมมน 11"/>
          <p:cNvSpPr/>
          <p:nvPr/>
        </p:nvSpPr>
        <p:spPr bwMode="auto">
          <a:xfrm>
            <a:off x="2496888" y="3915831"/>
            <a:ext cx="2142428" cy="1692468"/>
          </a:xfrm>
          <a:prstGeom prst="roundRect">
            <a:avLst/>
          </a:prstGeom>
          <a:solidFill>
            <a:srgbClr val="095CC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4255" tIns="32126" rIns="64255" bIns="32126" numCol="1" rtlCol="0" anchor="t" anchorCtr="0" compatLnSpc="1">
            <a:prstTxWarp prst="textNoShape">
              <a:avLst/>
            </a:prstTxWarp>
          </a:bodyPr>
          <a:lstStyle/>
          <a:p>
            <a:pPr defTabSz="410381" fontAlgn="base" hangingPunct="0">
              <a:spcBef>
                <a:spcPct val="0"/>
              </a:spcBef>
              <a:spcAft>
                <a:spcPct val="0"/>
              </a:spcAft>
            </a:pPr>
            <a:endParaRPr lang="th-TH" sz="230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44197" y="4213016"/>
            <a:ext cx="1424991" cy="1126709"/>
          </a:xfrm>
          <a:prstGeom prst="rect">
            <a:avLst/>
          </a:prstGeom>
          <a:noFill/>
        </p:spPr>
        <p:txBody>
          <a:bodyPr wrap="none" lIns="64255" tIns="32126" rIns="64255" bIns="32126" rtlCol="0">
            <a:spAutoFit/>
          </a:bodyPr>
          <a:lstStyle/>
          <a:p>
            <a:pPr algn="ctr"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The World in</a:t>
            </a:r>
          </a:p>
          <a:p>
            <a:pPr algn="ctr"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the Past</a:t>
            </a:r>
          </a:p>
          <a:p>
            <a:pPr algn="ctr"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Centuries</a:t>
            </a:r>
          </a:p>
        </p:txBody>
      </p:sp>
      <p:sp>
        <p:nvSpPr>
          <p:cNvPr id="42" name="TextBox 41"/>
          <p:cNvSpPr txBox="1"/>
          <p:nvPr/>
        </p:nvSpPr>
        <p:spPr>
          <a:xfrm rot="16200000">
            <a:off x="1453667" y="4603935"/>
            <a:ext cx="950502" cy="418823"/>
          </a:xfrm>
          <a:prstGeom prst="rect">
            <a:avLst/>
          </a:prstGeom>
          <a:noFill/>
        </p:spPr>
        <p:txBody>
          <a:bodyPr wrap="none" lIns="64255" tIns="32126" rIns="64255" bIns="32126" rtlCol="0">
            <a:spAutoFit/>
          </a:bodyPr>
          <a:lstStyle/>
          <a:p>
            <a:pPr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Physical</a:t>
            </a:r>
            <a:endParaRPr lang="th-TH" sz="2300" b="1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1454299" y="1285235"/>
            <a:ext cx="5953554" cy="49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70" tIns="32135" rIns="64270" bIns="32135">
            <a:spAutoFit/>
          </a:bodyPr>
          <a:lstStyle/>
          <a:p>
            <a:pPr algn="ctr" defTabSz="914060" hangingPunct="0">
              <a:defRPr/>
            </a:pPr>
            <a:r>
              <a:rPr lang="en-GB" sz="2800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From Sense of Place to Sense of Space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03251" y="4193906"/>
            <a:ext cx="2660660" cy="454451"/>
          </a:xfrm>
          <a:prstGeom prst="rect">
            <a:avLst/>
          </a:prstGeom>
          <a:noFill/>
        </p:spPr>
        <p:txBody>
          <a:bodyPr wrap="square" lIns="64277" tIns="32139" rIns="64277" bIns="32139" rtlCol="0">
            <a:spAutoFit/>
          </a:bodyPr>
          <a:lstStyle/>
          <a:p>
            <a:pPr algn="ctr" defTabSz="410667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70C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Sense of Place</a:t>
            </a:r>
            <a:endParaRPr lang="th-TH" sz="2500" b="1" dirty="0">
              <a:solidFill>
                <a:srgbClr val="0070C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00727" y="2001193"/>
            <a:ext cx="1846626" cy="449626"/>
          </a:xfrm>
          <a:prstGeom prst="rect">
            <a:avLst/>
          </a:prstGeom>
          <a:noFill/>
        </p:spPr>
        <p:txBody>
          <a:bodyPr wrap="none" lIns="64277" tIns="32139" rIns="64277" bIns="32139" rtlCol="0">
            <a:spAutoFit/>
          </a:bodyPr>
          <a:lstStyle/>
          <a:p>
            <a:pPr algn="ctr" defTabSz="410667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B05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Sense of Space</a:t>
            </a:r>
            <a:endParaRPr lang="th-TH" sz="2500" b="1" dirty="0">
              <a:solidFill>
                <a:srgbClr val="00B05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13631" y="2559957"/>
            <a:ext cx="1646571" cy="1219068"/>
          </a:xfrm>
          <a:prstGeom prst="rect">
            <a:avLst/>
          </a:prstGeom>
          <a:noFill/>
        </p:spPr>
        <p:txBody>
          <a:bodyPr wrap="none" lIns="64277" tIns="32139" rIns="64277" bIns="32139" rtlCol="0">
            <a:spAutoFit/>
          </a:bodyPr>
          <a:lstStyle/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B05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Anyone</a:t>
            </a:r>
          </a:p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B05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Anywhere</a:t>
            </a:r>
          </a:p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B05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Anytime</a:t>
            </a:r>
            <a:endParaRPr lang="th-TH" sz="2500" dirty="0">
              <a:solidFill>
                <a:srgbClr val="00B05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55801" y="4916181"/>
            <a:ext cx="1838932" cy="1219068"/>
          </a:xfrm>
          <a:prstGeom prst="rect">
            <a:avLst/>
          </a:prstGeom>
          <a:noFill/>
        </p:spPr>
        <p:txBody>
          <a:bodyPr wrap="none" lIns="64277" tIns="32139" rIns="64277" bIns="32139" rtlCol="0">
            <a:spAutoFit/>
          </a:bodyPr>
          <a:lstStyle/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70C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Someone</a:t>
            </a:r>
          </a:p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70C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Somewhere</a:t>
            </a:r>
          </a:p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70C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Sometime</a:t>
            </a:r>
            <a:endParaRPr lang="th-TH" sz="2500" dirty="0">
              <a:solidFill>
                <a:srgbClr val="0070C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8" name="สี่เหลี่ยมผืนผ้า 18"/>
          <p:cNvSpPr/>
          <p:nvPr/>
        </p:nvSpPr>
        <p:spPr>
          <a:xfrm>
            <a:off x="118156" y="108034"/>
            <a:ext cx="10150106" cy="1049791"/>
          </a:xfrm>
          <a:prstGeom prst="rect">
            <a:avLst/>
          </a:prstGeom>
        </p:spPr>
        <p:txBody>
          <a:bodyPr wrap="square" lIns="64277" tIns="32139" rIns="64277" bIns="32139">
            <a:spAutoFit/>
          </a:bodyPr>
          <a:lstStyle/>
          <a:p>
            <a:pPr defTabSz="408330"/>
            <a:r>
              <a:rPr lang="en-US" altLang="ko-KR" sz="3200" b="1" dirty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A fundamental shift from the Industry Age p</a:t>
            </a:r>
            <a:r>
              <a:rPr lang="en-US" altLang="ko-KR" sz="3200" b="1" dirty="0" smtClean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latform </a:t>
            </a:r>
            <a:r>
              <a:rPr lang="en-US" altLang="ko-KR" sz="3200" b="1" dirty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to the Digital Age </a:t>
            </a:r>
            <a:r>
              <a:rPr lang="en-US" altLang="ko-KR" sz="3200" b="1" dirty="0" smtClean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platform </a:t>
            </a:r>
            <a:r>
              <a:rPr lang="en-US" altLang="ko-KR" sz="3200" b="1" dirty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gives rise to t</a:t>
            </a:r>
            <a:r>
              <a:rPr lang="en-US" sz="3200" b="1" dirty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he new era of global civilization</a:t>
            </a:r>
            <a:endParaRPr lang="th-TH" sz="3200" b="1" dirty="0">
              <a:solidFill>
                <a:srgbClr val="9900CC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8"/>
          <p:cNvSpPr>
            <a:spLocks/>
          </p:cNvSpPr>
          <p:nvPr/>
        </p:nvSpPr>
        <p:spPr bwMode="auto">
          <a:xfrm>
            <a:off x="268401" y="303613"/>
            <a:ext cx="8914013" cy="50006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61" tIns="44631" rIns="89261" bIns="44631"/>
          <a:lstStyle/>
          <a:p>
            <a:pPr defTabSz="408372" fontAlgn="base" hangingPunct="0">
              <a:spcBef>
                <a:spcPts val="1477"/>
              </a:spcBef>
              <a:spcAft>
                <a:spcPct val="0"/>
              </a:spcAft>
            </a:pPr>
            <a:r>
              <a:rPr lang="en-US" sz="3100" b="1" dirty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From Solid Phase Locality to Liquid Phase </a:t>
            </a:r>
            <a:r>
              <a:rPr lang="en-US" sz="3100" b="1" dirty="0" err="1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Globality</a:t>
            </a:r>
            <a:endParaRPr lang="en-US" sz="3100" b="1" dirty="0">
              <a:solidFill>
                <a:srgbClr val="7030A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grpSp>
        <p:nvGrpSpPr>
          <p:cNvPr id="176" name="กลุ่ม 1"/>
          <p:cNvGrpSpPr/>
          <p:nvPr/>
        </p:nvGrpSpPr>
        <p:grpSpPr>
          <a:xfrm>
            <a:off x="4937974" y="4609690"/>
            <a:ext cx="2083651" cy="1397825"/>
            <a:chOff x="3774224" y="5357815"/>
            <a:chExt cx="2083651" cy="1397825"/>
          </a:xfrm>
        </p:grpSpPr>
        <p:sp>
          <p:nvSpPr>
            <p:cNvPr id="177" name="TextBox 18"/>
            <p:cNvSpPr txBox="1">
              <a:spLocks noChangeArrowheads="1"/>
            </p:cNvSpPr>
            <p:nvPr/>
          </p:nvSpPr>
          <p:spPr bwMode="auto">
            <a:xfrm>
              <a:off x="3774224" y="5357815"/>
              <a:ext cx="2009234" cy="37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77" tIns="32139" rIns="64277" bIns="32139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defTabSz="410667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Connectivity</a:t>
              </a:r>
            </a:p>
          </p:txBody>
        </p:sp>
        <p:sp>
          <p:nvSpPr>
            <p:cNvPr id="178" name="TextBox 19"/>
            <p:cNvSpPr txBox="1">
              <a:spLocks noChangeArrowheads="1"/>
            </p:cNvSpPr>
            <p:nvPr/>
          </p:nvSpPr>
          <p:spPr bwMode="auto">
            <a:xfrm>
              <a:off x="3774225" y="5699526"/>
              <a:ext cx="2083650" cy="37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77" tIns="32139" rIns="64277" bIns="32139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defTabSz="410667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Interactivity</a:t>
              </a:r>
            </a:p>
          </p:txBody>
        </p:sp>
        <p:sp>
          <p:nvSpPr>
            <p:cNvPr id="179" name="TextBox 18"/>
            <p:cNvSpPr txBox="1">
              <a:spLocks noChangeArrowheads="1"/>
            </p:cNvSpPr>
            <p:nvPr/>
          </p:nvSpPr>
          <p:spPr bwMode="auto">
            <a:xfrm>
              <a:off x="3774224" y="6041242"/>
              <a:ext cx="2009234" cy="37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77" tIns="32139" rIns="64277" bIns="32139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defTabSz="410667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Mobility</a:t>
              </a:r>
            </a:p>
          </p:txBody>
        </p:sp>
        <p:sp>
          <p:nvSpPr>
            <p:cNvPr id="180" name="TextBox 19"/>
            <p:cNvSpPr txBox="1">
              <a:spLocks noChangeArrowheads="1"/>
            </p:cNvSpPr>
            <p:nvPr/>
          </p:nvSpPr>
          <p:spPr bwMode="auto">
            <a:xfrm>
              <a:off x="3774225" y="6382958"/>
              <a:ext cx="2083650" cy="37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77" tIns="32139" rIns="64277" bIns="32139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defTabSz="410667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Virtuality</a:t>
              </a:r>
              <a:endParaRPr lang="en-US" sz="20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941260" y="1075869"/>
            <a:ext cx="5973209" cy="2764862"/>
            <a:chOff x="-222490" y="1823994"/>
            <a:chExt cx="5973209" cy="2764862"/>
          </a:xfrm>
        </p:grpSpPr>
        <p:sp>
          <p:nvSpPr>
            <p:cNvPr id="2" name="Line 2"/>
            <p:cNvSpPr>
              <a:spLocks noChangeShapeType="1"/>
            </p:cNvSpPr>
            <p:nvPr/>
          </p:nvSpPr>
          <p:spPr bwMode="auto">
            <a:xfrm>
              <a:off x="1998000" y="2290577"/>
              <a:ext cx="8909" cy="229827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3" name="Line 3"/>
            <p:cNvSpPr>
              <a:spLocks noChangeShapeType="1"/>
            </p:cNvSpPr>
            <p:nvPr/>
          </p:nvSpPr>
          <p:spPr bwMode="auto">
            <a:xfrm>
              <a:off x="2657216" y="2290577"/>
              <a:ext cx="8909" cy="229827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374417" y="2290577"/>
              <a:ext cx="8909" cy="229827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5" name="Rectangle 5"/>
            <p:cNvSpPr>
              <a:spLocks/>
            </p:cNvSpPr>
            <p:nvPr/>
          </p:nvSpPr>
          <p:spPr bwMode="auto">
            <a:xfrm>
              <a:off x="1035898" y="2539998"/>
              <a:ext cx="543408" cy="516668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6" name="Rectangle 6"/>
            <p:cNvSpPr>
              <a:spLocks/>
            </p:cNvSpPr>
            <p:nvPr/>
          </p:nvSpPr>
          <p:spPr bwMode="auto">
            <a:xfrm>
              <a:off x="1686205" y="2539998"/>
              <a:ext cx="552316" cy="516668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2345421" y="2539998"/>
              <a:ext cx="552316" cy="516668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8" name="Rectangle 8"/>
            <p:cNvSpPr>
              <a:spLocks/>
            </p:cNvSpPr>
            <p:nvPr/>
          </p:nvSpPr>
          <p:spPr bwMode="auto">
            <a:xfrm>
              <a:off x="1035898" y="3172470"/>
              <a:ext cx="543408" cy="525575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9" name="Rectangle 9"/>
            <p:cNvSpPr>
              <a:spLocks/>
            </p:cNvSpPr>
            <p:nvPr/>
          </p:nvSpPr>
          <p:spPr bwMode="auto">
            <a:xfrm>
              <a:off x="1686205" y="3172470"/>
              <a:ext cx="552316" cy="525575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0" name="Rectangle 10"/>
            <p:cNvSpPr>
              <a:spLocks/>
            </p:cNvSpPr>
            <p:nvPr/>
          </p:nvSpPr>
          <p:spPr bwMode="auto">
            <a:xfrm>
              <a:off x="2345421" y="3172470"/>
              <a:ext cx="552316" cy="525575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1" name="Rectangle 11"/>
            <p:cNvSpPr>
              <a:spLocks/>
            </p:cNvSpPr>
            <p:nvPr/>
          </p:nvSpPr>
          <p:spPr bwMode="auto">
            <a:xfrm>
              <a:off x="1035898" y="3813850"/>
              <a:ext cx="543408" cy="51666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2" name="Rectangle 12"/>
            <p:cNvSpPr>
              <a:spLocks/>
            </p:cNvSpPr>
            <p:nvPr/>
          </p:nvSpPr>
          <p:spPr bwMode="auto">
            <a:xfrm>
              <a:off x="1686205" y="3813850"/>
              <a:ext cx="552316" cy="51666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3" name="Rectangle 13"/>
            <p:cNvSpPr>
              <a:spLocks/>
            </p:cNvSpPr>
            <p:nvPr/>
          </p:nvSpPr>
          <p:spPr bwMode="auto">
            <a:xfrm>
              <a:off x="2345421" y="3813850"/>
              <a:ext cx="552316" cy="51666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3357563" y="3427436"/>
              <a:ext cx="2393156" cy="892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357563" y="4052114"/>
              <a:ext cx="2393156" cy="892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3357563" y="2802758"/>
              <a:ext cx="2393156" cy="892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7" name="Rectangle 18"/>
            <p:cNvSpPr>
              <a:spLocks/>
            </p:cNvSpPr>
            <p:nvPr/>
          </p:nvSpPr>
          <p:spPr bwMode="auto">
            <a:xfrm>
              <a:off x="3437930" y="2561811"/>
              <a:ext cx="571500" cy="499742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8" name="Rectangle 19"/>
            <p:cNvSpPr>
              <a:spLocks/>
            </p:cNvSpPr>
            <p:nvPr/>
          </p:nvSpPr>
          <p:spPr bwMode="auto">
            <a:xfrm>
              <a:off x="4134445" y="2561811"/>
              <a:ext cx="571500" cy="499742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9" name="Rectangle 20"/>
            <p:cNvSpPr>
              <a:spLocks/>
            </p:cNvSpPr>
            <p:nvPr/>
          </p:nvSpPr>
          <p:spPr bwMode="auto">
            <a:xfrm>
              <a:off x="4822031" y="2561811"/>
              <a:ext cx="580430" cy="499742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3437930" y="3177565"/>
              <a:ext cx="571500" cy="508666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1" name="Rectangle 22"/>
            <p:cNvSpPr>
              <a:spLocks/>
            </p:cNvSpPr>
            <p:nvPr/>
          </p:nvSpPr>
          <p:spPr bwMode="auto">
            <a:xfrm>
              <a:off x="4134445" y="3177565"/>
              <a:ext cx="571500" cy="508666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2" name="Rectangle 23"/>
            <p:cNvSpPr>
              <a:spLocks/>
            </p:cNvSpPr>
            <p:nvPr/>
          </p:nvSpPr>
          <p:spPr bwMode="auto">
            <a:xfrm>
              <a:off x="4822031" y="3177565"/>
              <a:ext cx="580430" cy="508666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3" name="Rectangle 24"/>
            <p:cNvSpPr>
              <a:spLocks/>
            </p:cNvSpPr>
            <p:nvPr/>
          </p:nvSpPr>
          <p:spPr bwMode="auto">
            <a:xfrm>
              <a:off x="3437930" y="3802243"/>
              <a:ext cx="571500" cy="49974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4" name="Rectangle 25"/>
            <p:cNvSpPr>
              <a:spLocks/>
            </p:cNvSpPr>
            <p:nvPr/>
          </p:nvSpPr>
          <p:spPr bwMode="auto">
            <a:xfrm>
              <a:off x="4134445" y="3802243"/>
              <a:ext cx="571500" cy="49974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5" name="Rectangle 26"/>
            <p:cNvSpPr>
              <a:spLocks/>
            </p:cNvSpPr>
            <p:nvPr/>
          </p:nvSpPr>
          <p:spPr bwMode="auto">
            <a:xfrm>
              <a:off x="4822031" y="3802243"/>
              <a:ext cx="580430" cy="49974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6" name="Rectangle 27"/>
            <p:cNvSpPr>
              <a:spLocks/>
            </p:cNvSpPr>
            <p:nvPr/>
          </p:nvSpPr>
          <p:spPr bwMode="auto">
            <a:xfrm>
              <a:off x="-222490" y="1823994"/>
              <a:ext cx="3671162" cy="476622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89261" tIns="44631" rIns="89261" bIns="44631"/>
            <a:lstStyle/>
            <a:p>
              <a:pPr defTabSz="408372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        Country      A         </a:t>
              </a:r>
              <a:r>
                <a:rPr lang="en-US" sz="1700" b="1" dirty="0" smtClean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B          </a:t>
              </a:r>
              <a:r>
                <a:rPr lang="en-US" sz="1700" b="1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C</a:t>
              </a:r>
            </a:p>
          </p:txBody>
        </p:sp>
        <p:sp>
          <p:nvSpPr>
            <p:cNvPr id="27" name="Rectangle 28"/>
            <p:cNvSpPr>
              <a:spLocks/>
            </p:cNvSpPr>
            <p:nvPr/>
          </p:nvSpPr>
          <p:spPr bwMode="auto">
            <a:xfrm>
              <a:off x="166894" y="2604869"/>
              <a:ext cx="1369252" cy="476622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89261" tIns="44631" rIns="89261" bIns="44631"/>
            <a:lstStyle/>
            <a:p>
              <a:pPr defTabSz="408372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Public</a:t>
              </a:r>
            </a:p>
          </p:txBody>
        </p:sp>
        <p:sp>
          <p:nvSpPr>
            <p:cNvPr id="28" name="Rectangle 29"/>
            <p:cNvSpPr>
              <a:spLocks/>
            </p:cNvSpPr>
            <p:nvPr/>
          </p:nvSpPr>
          <p:spPr bwMode="auto">
            <a:xfrm>
              <a:off x="166893" y="3934276"/>
              <a:ext cx="1187648" cy="477738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89261" tIns="44631" rIns="89261" bIns="44631"/>
            <a:lstStyle/>
            <a:p>
              <a:pPr defTabSz="408372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People</a:t>
              </a:r>
            </a:p>
          </p:txBody>
        </p:sp>
        <p:sp>
          <p:nvSpPr>
            <p:cNvPr id="29" name="Rectangle 30"/>
            <p:cNvSpPr>
              <a:spLocks/>
            </p:cNvSpPr>
            <p:nvPr/>
          </p:nvSpPr>
          <p:spPr bwMode="auto">
            <a:xfrm>
              <a:off x="166894" y="3279060"/>
              <a:ext cx="1580555" cy="477738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89261" tIns="44631" rIns="89261" bIns="44631"/>
            <a:lstStyle/>
            <a:p>
              <a:pPr defTabSz="408372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Private</a:t>
              </a:r>
            </a:p>
          </p:txBody>
        </p:sp>
      </p:grpSp>
      <p:sp>
        <p:nvSpPr>
          <p:cNvPr id="30" name="Rectangle 31"/>
          <p:cNvSpPr>
            <a:spLocks/>
          </p:cNvSpPr>
          <p:nvPr/>
        </p:nvSpPr>
        <p:spPr bwMode="auto">
          <a:xfrm>
            <a:off x="1741950" y="3966750"/>
            <a:ext cx="2471290" cy="46434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61" tIns="44631" rIns="89261" bIns="44631"/>
          <a:lstStyle/>
          <a:p>
            <a:pPr algn="ctr" defTabSz="408372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Solid Phase Locality</a:t>
            </a:r>
          </a:p>
        </p:txBody>
      </p:sp>
      <p:sp>
        <p:nvSpPr>
          <p:cNvPr id="31" name="Rectangle 32"/>
          <p:cNvSpPr>
            <a:spLocks/>
          </p:cNvSpPr>
          <p:nvPr/>
        </p:nvSpPr>
        <p:spPr bwMode="auto">
          <a:xfrm>
            <a:off x="7503833" y="4054933"/>
            <a:ext cx="2767911" cy="44648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61" tIns="44631" rIns="89261" bIns="44631"/>
          <a:lstStyle/>
          <a:p>
            <a:pPr algn="ctr" defTabSz="408372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Liquid Phase </a:t>
            </a:r>
            <a:r>
              <a:rPr lang="en-US" b="1" dirty="0" err="1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Globality</a:t>
            </a:r>
            <a:endParaRPr lang="en-US" b="1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4242956" y="4450785"/>
            <a:ext cx="299144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</p:spPr>
        <p:txBody>
          <a:bodyPr lIns="64267" tIns="32133" rIns="64267" bIns="32133"/>
          <a:lstStyle/>
          <a:p>
            <a:pPr algn="ctr" defTabSz="410604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7204038" y="1229214"/>
            <a:ext cx="2863344" cy="2746692"/>
            <a:chOff x="6040288" y="1977339"/>
            <a:chExt cx="2863344" cy="2746692"/>
          </a:xfrm>
        </p:grpSpPr>
        <p:grpSp>
          <p:nvGrpSpPr>
            <p:cNvPr id="34" name="Group 111"/>
            <p:cNvGrpSpPr/>
            <p:nvPr/>
          </p:nvGrpSpPr>
          <p:grpSpPr>
            <a:xfrm>
              <a:off x="6040288" y="1977339"/>
              <a:ext cx="2863344" cy="2746692"/>
              <a:chOff x="205489" y="1076202"/>
              <a:chExt cx="4926113" cy="3662258"/>
            </a:xfrm>
          </p:grpSpPr>
          <p:grpSp>
            <p:nvGrpSpPr>
              <p:cNvPr id="35" name="Group 117"/>
              <p:cNvGrpSpPr/>
              <p:nvPr/>
            </p:nvGrpSpPr>
            <p:grpSpPr>
              <a:xfrm rot="19209695">
                <a:off x="1269522" y="1076202"/>
                <a:ext cx="2312752" cy="1925731"/>
                <a:chOff x="8644379" y="1065229"/>
                <a:chExt cx="3252248" cy="4008814"/>
              </a:xfrm>
            </p:grpSpPr>
            <p:sp>
              <p:nvSpPr>
                <p:cNvPr id="138" name="Isosceles Triangle 220"/>
                <p:cNvSpPr/>
                <p:nvPr/>
              </p:nvSpPr>
              <p:spPr>
                <a:xfrm>
                  <a:off x="10343364" y="1969291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39" name="Isosceles Triangle 221"/>
                <p:cNvSpPr/>
                <p:nvPr/>
              </p:nvSpPr>
              <p:spPr>
                <a:xfrm>
                  <a:off x="9402128" y="1999578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40" name="Isosceles Triangle 222"/>
                <p:cNvSpPr/>
                <p:nvPr/>
              </p:nvSpPr>
              <p:spPr>
                <a:xfrm>
                  <a:off x="9369762" y="3161904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41" name="Isosceles Triangle 223"/>
                <p:cNvSpPr/>
                <p:nvPr/>
              </p:nvSpPr>
              <p:spPr>
                <a:xfrm>
                  <a:off x="8922285" y="2580113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42" name="Isosceles Triangle 224"/>
                <p:cNvSpPr/>
                <p:nvPr/>
              </p:nvSpPr>
              <p:spPr>
                <a:xfrm>
                  <a:off x="9853171" y="1369752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43" name="Isosceles Triangle 225"/>
                <p:cNvSpPr/>
                <p:nvPr/>
              </p:nvSpPr>
              <p:spPr>
                <a:xfrm>
                  <a:off x="9857792" y="3742439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144" name="Straight Connector 226"/>
                <p:cNvCxnSpPr>
                  <a:stCxn id="138" idx="2"/>
                  <a:endCxn id="140" idx="4"/>
                </p:cNvCxnSpPr>
                <p:nvPr/>
              </p:nvCxnSpPr>
              <p:spPr>
                <a:xfrm>
                  <a:off x="10343364" y="2580113"/>
                  <a:ext cx="6785" cy="11926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Rectangle 227"/>
                <p:cNvSpPr/>
                <p:nvPr/>
              </p:nvSpPr>
              <p:spPr>
                <a:xfrm>
                  <a:off x="10343364" y="2600973"/>
                  <a:ext cx="973602" cy="68650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146" name="Straight Connector 228"/>
                <p:cNvCxnSpPr>
                  <a:endCxn id="143" idx="0"/>
                </p:cNvCxnSpPr>
                <p:nvPr/>
              </p:nvCxnSpPr>
              <p:spPr>
                <a:xfrm flipH="1">
                  <a:off x="10347986" y="3296901"/>
                  <a:ext cx="968980" cy="4455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229"/>
                <p:cNvCxnSpPr>
                  <a:stCxn id="140" idx="0"/>
                </p:cNvCxnSpPr>
                <p:nvPr/>
              </p:nvCxnSpPr>
              <p:spPr>
                <a:xfrm>
                  <a:off x="9859956" y="3161904"/>
                  <a:ext cx="522559" cy="1506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230"/>
                <p:cNvCxnSpPr>
                  <a:stCxn id="140" idx="2"/>
                </p:cNvCxnSpPr>
                <p:nvPr/>
              </p:nvCxnSpPr>
              <p:spPr>
                <a:xfrm>
                  <a:off x="9369762" y="3772726"/>
                  <a:ext cx="0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231"/>
                <p:cNvCxnSpPr>
                  <a:endCxn id="143" idx="2"/>
                </p:cNvCxnSpPr>
                <p:nvPr/>
              </p:nvCxnSpPr>
              <p:spPr>
                <a:xfrm flipV="1">
                  <a:off x="9369762" y="4353261"/>
                  <a:ext cx="488030" cy="1624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232"/>
                <p:cNvCxnSpPr>
                  <a:stCxn id="139" idx="4"/>
                </p:cNvCxnSpPr>
                <p:nvPr/>
              </p:nvCxnSpPr>
              <p:spPr>
                <a:xfrm>
                  <a:off x="10382515" y="2610400"/>
                  <a:ext cx="941236" cy="67024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233"/>
                <p:cNvCxnSpPr>
                  <a:stCxn id="141" idx="2"/>
                </p:cNvCxnSpPr>
                <p:nvPr/>
              </p:nvCxnSpPr>
              <p:spPr>
                <a:xfrm flipH="1" flipV="1">
                  <a:off x="8776355" y="2343645"/>
                  <a:ext cx="145930" cy="8472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234"/>
                <p:cNvCxnSpPr/>
                <p:nvPr/>
              </p:nvCxnSpPr>
              <p:spPr>
                <a:xfrm flipV="1">
                  <a:off x="8762945" y="2148024"/>
                  <a:ext cx="432091" cy="1956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235"/>
                <p:cNvCxnSpPr>
                  <a:endCxn id="139" idx="2"/>
                </p:cNvCxnSpPr>
                <p:nvPr/>
              </p:nvCxnSpPr>
              <p:spPr>
                <a:xfrm>
                  <a:off x="9219414" y="2148024"/>
                  <a:ext cx="182714" cy="4623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236"/>
                <p:cNvCxnSpPr/>
                <p:nvPr/>
              </p:nvCxnSpPr>
              <p:spPr>
                <a:xfrm flipV="1">
                  <a:off x="9200560" y="1783824"/>
                  <a:ext cx="0" cy="3472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237"/>
                <p:cNvCxnSpPr>
                  <a:endCxn id="142" idx="2"/>
                </p:cNvCxnSpPr>
                <p:nvPr/>
              </p:nvCxnSpPr>
              <p:spPr>
                <a:xfrm>
                  <a:off x="9216115" y="1822164"/>
                  <a:ext cx="637056" cy="15841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238"/>
                <p:cNvCxnSpPr/>
                <p:nvPr/>
              </p:nvCxnSpPr>
              <p:spPr>
                <a:xfrm>
                  <a:off x="9012025" y="1369752"/>
                  <a:ext cx="204090" cy="4524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239"/>
                <p:cNvCxnSpPr/>
                <p:nvPr/>
              </p:nvCxnSpPr>
              <p:spPr>
                <a:xfrm flipV="1">
                  <a:off x="9040305" y="1074656"/>
                  <a:ext cx="537328" cy="29509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240"/>
                <p:cNvCxnSpPr>
                  <a:endCxn id="142" idx="0"/>
                </p:cNvCxnSpPr>
                <p:nvPr/>
              </p:nvCxnSpPr>
              <p:spPr>
                <a:xfrm>
                  <a:off x="9577633" y="1065229"/>
                  <a:ext cx="765732" cy="30452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241"/>
                <p:cNvCxnSpPr>
                  <a:stCxn id="141" idx="2"/>
                </p:cNvCxnSpPr>
                <p:nvPr/>
              </p:nvCxnSpPr>
              <p:spPr>
                <a:xfrm flipH="1">
                  <a:off x="8644379" y="3190935"/>
                  <a:ext cx="277906" cy="12393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242"/>
                <p:cNvCxnSpPr/>
                <p:nvPr/>
              </p:nvCxnSpPr>
              <p:spPr>
                <a:xfrm>
                  <a:off x="8670036" y="3314871"/>
                  <a:ext cx="31110" cy="52531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243"/>
                <p:cNvCxnSpPr>
                  <a:endCxn id="140" idx="2"/>
                </p:cNvCxnSpPr>
                <p:nvPr/>
              </p:nvCxnSpPr>
              <p:spPr>
                <a:xfrm flipV="1">
                  <a:off x="8670036" y="3772726"/>
                  <a:ext cx="699726" cy="674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244"/>
                <p:cNvCxnSpPr/>
                <p:nvPr/>
              </p:nvCxnSpPr>
              <p:spPr>
                <a:xfrm>
                  <a:off x="11316966" y="3314871"/>
                  <a:ext cx="579661" cy="3564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245"/>
                <p:cNvCxnSpPr>
                  <a:stCxn id="143" idx="4"/>
                </p:cNvCxnSpPr>
                <p:nvPr/>
              </p:nvCxnSpPr>
              <p:spPr>
                <a:xfrm flipV="1">
                  <a:off x="10838179" y="3869612"/>
                  <a:ext cx="478787" cy="4836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246"/>
                <p:cNvCxnSpPr/>
                <p:nvPr/>
              </p:nvCxnSpPr>
              <p:spPr>
                <a:xfrm>
                  <a:off x="11323751" y="3296901"/>
                  <a:ext cx="0" cy="5420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247"/>
                <p:cNvCxnSpPr/>
                <p:nvPr/>
              </p:nvCxnSpPr>
              <p:spPr>
                <a:xfrm>
                  <a:off x="9402128" y="4369502"/>
                  <a:ext cx="500544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248"/>
                <p:cNvCxnSpPr>
                  <a:endCxn id="143" idx="2"/>
                </p:cNvCxnSpPr>
                <p:nvPr/>
              </p:nvCxnSpPr>
              <p:spPr>
                <a:xfrm flipH="1" flipV="1">
                  <a:off x="9857792" y="4353261"/>
                  <a:ext cx="34529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249"/>
                <p:cNvCxnSpPr/>
                <p:nvPr/>
              </p:nvCxnSpPr>
              <p:spPr>
                <a:xfrm>
                  <a:off x="9826682" y="4933796"/>
                  <a:ext cx="852228" cy="13266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250"/>
                <p:cNvCxnSpPr>
                  <a:stCxn id="143" idx="4"/>
                </p:cNvCxnSpPr>
                <p:nvPr/>
              </p:nvCxnSpPr>
              <p:spPr>
                <a:xfrm flipH="1">
                  <a:off x="10683399" y="4353261"/>
                  <a:ext cx="154780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251"/>
                <p:cNvCxnSpPr/>
                <p:nvPr/>
              </p:nvCxnSpPr>
              <p:spPr>
                <a:xfrm flipH="1">
                  <a:off x="11717518" y="3671346"/>
                  <a:ext cx="179109" cy="69815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252"/>
                <p:cNvCxnSpPr/>
                <p:nvPr/>
              </p:nvCxnSpPr>
              <p:spPr>
                <a:xfrm>
                  <a:off x="11345247" y="3838978"/>
                  <a:ext cx="400552" cy="51428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253"/>
                <p:cNvCxnSpPr/>
                <p:nvPr/>
              </p:nvCxnSpPr>
              <p:spPr>
                <a:xfrm flipV="1">
                  <a:off x="10652289" y="4353261"/>
                  <a:ext cx="1065229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118"/>
              <p:cNvGrpSpPr/>
              <p:nvPr/>
            </p:nvGrpSpPr>
            <p:grpSpPr>
              <a:xfrm rot="19209695">
                <a:off x="205489" y="2812729"/>
                <a:ext cx="2312752" cy="1925731"/>
                <a:chOff x="8644379" y="1065229"/>
                <a:chExt cx="3252248" cy="4008814"/>
              </a:xfrm>
            </p:grpSpPr>
            <p:sp>
              <p:nvSpPr>
                <p:cNvPr id="104" name="Isosceles Triangle 186"/>
                <p:cNvSpPr/>
                <p:nvPr/>
              </p:nvSpPr>
              <p:spPr>
                <a:xfrm>
                  <a:off x="10343364" y="1969291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05" name="Isosceles Triangle 187"/>
                <p:cNvSpPr/>
                <p:nvPr/>
              </p:nvSpPr>
              <p:spPr>
                <a:xfrm>
                  <a:off x="9402128" y="1999578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06" name="Isosceles Triangle 188"/>
                <p:cNvSpPr/>
                <p:nvPr/>
              </p:nvSpPr>
              <p:spPr>
                <a:xfrm>
                  <a:off x="9369762" y="3161904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07" name="Isosceles Triangle 189"/>
                <p:cNvSpPr/>
                <p:nvPr/>
              </p:nvSpPr>
              <p:spPr>
                <a:xfrm>
                  <a:off x="8922285" y="2580113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08" name="Isosceles Triangle 190"/>
                <p:cNvSpPr/>
                <p:nvPr/>
              </p:nvSpPr>
              <p:spPr>
                <a:xfrm>
                  <a:off x="9853171" y="1369752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09" name="Isosceles Triangle 191"/>
                <p:cNvSpPr/>
                <p:nvPr/>
              </p:nvSpPr>
              <p:spPr>
                <a:xfrm>
                  <a:off x="9857792" y="3742439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110" name="Straight Connector 192"/>
                <p:cNvCxnSpPr>
                  <a:stCxn id="104" idx="2"/>
                  <a:endCxn id="106" idx="4"/>
                </p:cNvCxnSpPr>
                <p:nvPr/>
              </p:nvCxnSpPr>
              <p:spPr>
                <a:xfrm>
                  <a:off x="10343364" y="2580113"/>
                  <a:ext cx="6785" cy="11926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Rectangle 193"/>
                <p:cNvSpPr/>
                <p:nvPr/>
              </p:nvSpPr>
              <p:spPr>
                <a:xfrm>
                  <a:off x="10343364" y="2600973"/>
                  <a:ext cx="973602" cy="68650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112" name="Straight Connector 194"/>
                <p:cNvCxnSpPr>
                  <a:endCxn id="109" idx="0"/>
                </p:cNvCxnSpPr>
                <p:nvPr/>
              </p:nvCxnSpPr>
              <p:spPr>
                <a:xfrm flipH="1">
                  <a:off x="10347986" y="3296901"/>
                  <a:ext cx="968980" cy="4455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95"/>
                <p:cNvCxnSpPr>
                  <a:stCxn id="106" idx="0"/>
                </p:cNvCxnSpPr>
                <p:nvPr/>
              </p:nvCxnSpPr>
              <p:spPr>
                <a:xfrm>
                  <a:off x="9859956" y="3161904"/>
                  <a:ext cx="522559" cy="1506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96"/>
                <p:cNvCxnSpPr>
                  <a:stCxn id="106" idx="2"/>
                </p:cNvCxnSpPr>
                <p:nvPr/>
              </p:nvCxnSpPr>
              <p:spPr>
                <a:xfrm>
                  <a:off x="9369762" y="3772726"/>
                  <a:ext cx="0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97"/>
                <p:cNvCxnSpPr>
                  <a:endCxn id="109" idx="2"/>
                </p:cNvCxnSpPr>
                <p:nvPr/>
              </p:nvCxnSpPr>
              <p:spPr>
                <a:xfrm flipV="1">
                  <a:off x="9369762" y="4353261"/>
                  <a:ext cx="488030" cy="1624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98"/>
                <p:cNvCxnSpPr>
                  <a:stCxn id="105" idx="4"/>
                </p:cNvCxnSpPr>
                <p:nvPr/>
              </p:nvCxnSpPr>
              <p:spPr>
                <a:xfrm>
                  <a:off x="10382515" y="2610400"/>
                  <a:ext cx="941236" cy="67024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99"/>
                <p:cNvCxnSpPr>
                  <a:stCxn id="107" idx="2"/>
                </p:cNvCxnSpPr>
                <p:nvPr/>
              </p:nvCxnSpPr>
              <p:spPr>
                <a:xfrm flipH="1" flipV="1">
                  <a:off x="8776355" y="2343645"/>
                  <a:ext cx="145930" cy="8472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200"/>
                <p:cNvCxnSpPr/>
                <p:nvPr/>
              </p:nvCxnSpPr>
              <p:spPr>
                <a:xfrm flipV="1">
                  <a:off x="8762945" y="2148024"/>
                  <a:ext cx="432091" cy="1956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201"/>
                <p:cNvCxnSpPr>
                  <a:endCxn id="105" idx="2"/>
                </p:cNvCxnSpPr>
                <p:nvPr/>
              </p:nvCxnSpPr>
              <p:spPr>
                <a:xfrm>
                  <a:off x="9219414" y="2148024"/>
                  <a:ext cx="182714" cy="4623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202"/>
                <p:cNvCxnSpPr/>
                <p:nvPr/>
              </p:nvCxnSpPr>
              <p:spPr>
                <a:xfrm flipV="1">
                  <a:off x="9200560" y="1783824"/>
                  <a:ext cx="0" cy="3472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203"/>
                <p:cNvCxnSpPr>
                  <a:endCxn id="108" idx="2"/>
                </p:cNvCxnSpPr>
                <p:nvPr/>
              </p:nvCxnSpPr>
              <p:spPr>
                <a:xfrm>
                  <a:off x="9216115" y="1822164"/>
                  <a:ext cx="637056" cy="15841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204"/>
                <p:cNvCxnSpPr/>
                <p:nvPr/>
              </p:nvCxnSpPr>
              <p:spPr>
                <a:xfrm>
                  <a:off x="9012025" y="1369752"/>
                  <a:ext cx="204090" cy="4524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205"/>
                <p:cNvCxnSpPr/>
                <p:nvPr/>
              </p:nvCxnSpPr>
              <p:spPr>
                <a:xfrm flipV="1">
                  <a:off x="9040305" y="1074656"/>
                  <a:ext cx="537328" cy="29509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206"/>
                <p:cNvCxnSpPr>
                  <a:endCxn id="108" idx="0"/>
                </p:cNvCxnSpPr>
                <p:nvPr/>
              </p:nvCxnSpPr>
              <p:spPr>
                <a:xfrm>
                  <a:off x="9577633" y="1065229"/>
                  <a:ext cx="765732" cy="30452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207"/>
                <p:cNvCxnSpPr>
                  <a:stCxn id="107" idx="2"/>
                </p:cNvCxnSpPr>
                <p:nvPr/>
              </p:nvCxnSpPr>
              <p:spPr>
                <a:xfrm flipH="1">
                  <a:off x="8644379" y="3190935"/>
                  <a:ext cx="277906" cy="12393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208"/>
                <p:cNvCxnSpPr/>
                <p:nvPr/>
              </p:nvCxnSpPr>
              <p:spPr>
                <a:xfrm>
                  <a:off x="8670036" y="3314871"/>
                  <a:ext cx="31110" cy="52531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209"/>
                <p:cNvCxnSpPr>
                  <a:endCxn id="106" idx="2"/>
                </p:cNvCxnSpPr>
                <p:nvPr/>
              </p:nvCxnSpPr>
              <p:spPr>
                <a:xfrm flipV="1">
                  <a:off x="8670036" y="3772726"/>
                  <a:ext cx="699726" cy="674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210"/>
                <p:cNvCxnSpPr/>
                <p:nvPr/>
              </p:nvCxnSpPr>
              <p:spPr>
                <a:xfrm>
                  <a:off x="11316966" y="3314871"/>
                  <a:ext cx="579661" cy="3564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211"/>
                <p:cNvCxnSpPr>
                  <a:stCxn id="109" idx="4"/>
                </p:cNvCxnSpPr>
                <p:nvPr/>
              </p:nvCxnSpPr>
              <p:spPr>
                <a:xfrm flipV="1">
                  <a:off x="10838179" y="3869612"/>
                  <a:ext cx="478787" cy="4836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212"/>
                <p:cNvCxnSpPr/>
                <p:nvPr/>
              </p:nvCxnSpPr>
              <p:spPr>
                <a:xfrm>
                  <a:off x="11323751" y="3296901"/>
                  <a:ext cx="0" cy="5420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213"/>
                <p:cNvCxnSpPr/>
                <p:nvPr/>
              </p:nvCxnSpPr>
              <p:spPr>
                <a:xfrm>
                  <a:off x="9402128" y="4369502"/>
                  <a:ext cx="500544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214"/>
                <p:cNvCxnSpPr>
                  <a:endCxn id="109" idx="2"/>
                </p:cNvCxnSpPr>
                <p:nvPr/>
              </p:nvCxnSpPr>
              <p:spPr>
                <a:xfrm flipH="1" flipV="1">
                  <a:off x="9857792" y="4353261"/>
                  <a:ext cx="34529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215"/>
                <p:cNvCxnSpPr/>
                <p:nvPr/>
              </p:nvCxnSpPr>
              <p:spPr>
                <a:xfrm>
                  <a:off x="9826682" y="4933796"/>
                  <a:ext cx="852228" cy="13266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216"/>
                <p:cNvCxnSpPr>
                  <a:stCxn id="109" idx="4"/>
                </p:cNvCxnSpPr>
                <p:nvPr/>
              </p:nvCxnSpPr>
              <p:spPr>
                <a:xfrm flipH="1">
                  <a:off x="10683399" y="4353261"/>
                  <a:ext cx="154780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217"/>
                <p:cNvCxnSpPr/>
                <p:nvPr/>
              </p:nvCxnSpPr>
              <p:spPr>
                <a:xfrm flipH="1">
                  <a:off x="11717518" y="3671346"/>
                  <a:ext cx="179109" cy="69815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218"/>
                <p:cNvCxnSpPr/>
                <p:nvPr/>
              </p:nvCxnSpPr>
              <p:spPr>
                <a:xfrm>
                  <a:off x="11345247" y="3838978"/>
                  <a:ext cx="400552" cy="51428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219"/>
                <p:cNvCxnSpPr/>
                <p:nvPr/>
              </p:nvCxnSpPr>
              <p:spPr>
                <a:xfrm flipV="1">
                  <a:off x="10652289" y="4353261"/>
                  <a:ext cx="1065229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119"/>
              <p:cNvGrpSpPr/>
              <p:nvPr/>
            </p:nvGrpSpPr>
            <p:grpSpPr>
              <a:xfrm rot="19209695">
                <a:off x="2818850" y="2559880"/>
                <a:ext cx="2312752" cy="1925731"/>
                <a:chOff x="8644379" y="1065229"/>
                <a:chExt cx="3252248" cy="4008814"/>
              </a:xfrm>
            </p:grpSpPr>
            <p:sp>
              <p:nvSpPr>
                <p:cNvPr id="70" name="Isosceles Triangle 152"/>
                <p:cNvSpPr/>
                <p:nvPr/>
              </p:nvSpPr>
              <p:spPr>
                <a:xfrm>
                  <a:off x="10343364" y="1969291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71" name="Isosceles Triangle 153"/>
                <p:cNvSpPr/>
                <p:nvPr/>
              </p:nvSpPr>
              <p:spPr>
                <a:xfrm>
                  <a:off x="9402128" y="1999578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72" name="Isosceles Triangle 154"/>
                <p:cNvSpPr/>
                <p:nvPr/>
              </p:nvSpPr>
              <p:spPr>
                <a:xfrm>
                  <a:off x="9369762" y="3161904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73" name="Isosceles Triangle 155"/>
                <p:cNvSpPr/>
                <p:nvPr/>
              </p:nvSpPr>
              <p:spPr>
                <a:xfrm>
                  <a:off x="8922285" y="2580113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74" name="Isosceles Triangle 156"/>
                <p:cNvSpPr/>
                <p:nvPr/>
              </p:nvSpPr>
              <p:spPr>
                <a:xfrm>
                  <a:off x="9853171" y="1369752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75" name="Isosceles Triangle 157"/>
                <p:cNvSpPr/>
                <p:nvPr/>
              </p:nvSpPr>
              <p:spPr>
                <a:xfrm>
                  <a:off x="9857792" y="3742439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76" name="Straight Connector 158"/>
                <p:cNvCxnSpPr>
                  <a:stCxn id="70" idx="2"/>
                  <a:endCxn id="72" idx="4"/>
                </p:cNvCxnSpPr>
                <p:nvPr/>
              </p:nvCxnSpPr>
              <p:spPr>
                <a:xfrm>
                  <a:off x="10343364" y="2580113"/>
                  <a:ext cx="6785" cy="11926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Rectangle 159"/>
                <p:cNvSpPr/>
                <p:nvPr/>
              </p:nvSpPr>
              <p:spPr>
                <a:xfrm>
                  <a:off x="10343364" y="2600973"/>
                  <a:ext cx="973602" cy="68650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78" name="Straight Connector 160"/>
                <p:cNvCxnSpPr>
                  <a:endCxn id="75" idx="0"/>
                </p:cNvCxnSpPr>
                <p:nvPr/>
              </p:nvCxnSpPr>
              <p:spPr>
                <a:xfrm flipH="1">
                  <a:off x="10347986" y="3296901"/>
                  <a:ext cx="968980" cy="4455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161"/>
                <p:cNvCxnSpPr>
                  <a:stCxn id="72" idx="0"/>
                </p:cNvCxnSpPr>
                <p:nvPr/>
              </p:nvCxnSpPr>
              <p:spPr>
                <a:xfrm>
                  <a:off x="9859956" y="3161904"/>
                  <a:ext cx="522559" cy="1506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162"/>
                <p:cNvCxnSpPr>
                  <a:stCxn id="72" idx="2"/>
                </p:cNvCxnSpPr>
                <p:nvPr/>
              </p:nvCxnSpPr>
              <p:spPr>
                <a:xfrm>
                  <a:off x="9369762" y="3772726"/>
                  <a:ext cx="0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163"/>
                <p:cNvCxnSpPr>
                  <a:endCxn id="75" idx="2"/>
                </p:cNvCxnSpPr>
                <p:nvPr/>
              </p:nvCxnSpPr>
              <p:spPr>
                <a:xfrm flipV="1">
                  <a:off x="9369762" y="4353261"/>
                  <a:ext cx="488030" cy="1624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164"/>
                <p:cNvCxnSpPr>
                  <a:stCxn id="71" idx="4"/>
                </p:cNvCxnSpPr>
                <p:nvPr/>
              </p:nvCxnSpPr>
              <p:spPr>
                <a:xfrm>
                  <a:off x="10382515" y="2610400"/>
                  <a:ext cx="941236" cy="67024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165"/>
                <p:cNvCxnSpPr>
                  <a:stCxn id="73" idx="2"/>
                </p:cNvCxnSpPr>
                <p:nvPr/>
              </p:nvCxnSpPr>
              <p:spPr>
                <a:xfrm flipH="1" flipV="1">
                  <a:off x="8776355" y="2343645"/>
                  <a:ext cx="145930" cy="8472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166"/>
                <p:cNvCxnSpPr/>
                <p:nvPr/>
              </p:nvCxnSpPr>
              <p:spPr>
                <a:xfrm flipV="1">
                  <a:off x="8762945" y="2148024"/>
                  <a:ext cx="432091" cy="1956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167"/>
                <p:cNvCxnSpPr>
                  <a:endCxn id="71" idx="2"/>
                </p:cNvCxnSpPr>
                <p:nvPr/>
              </p:nvCxnSpPr>
              <p:spPr>
                <a:xfrm>
                  <a:off x="9219414" y="2148024"/>
                  <a:ext cx="182714" cy="4623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168"/>
                <p:cNvCxnSpPr/>
                <p:nvPr/>
              </p:nvCxnSpPr>
              <p:spPr>
                <a:xfrm flipV="1">
                  <a:off x="9200560" y="1783824"/>
                  <a:ext cx="0" cy="3472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169"/>
                <p:cNvCxnSpPr>
                  <a:endCxn id="74" idx="2"/>
                </p:cNvCxnSpPr>
                <p:nvPr/>
              </p:nvCxnSpPr>
              <p:spPr>
                <a:xfrm>
                  <a:off x="9216115" y="1822164"/>
                  <a:ext cx="637056" cy="15841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170"/>
                <p:cNvCxnSpPr/>
                <p:nvPr/>
              </p:nvCxnSpPr>
              <p:spPr>
                <a:xfrm>
                  <a:off x="9012025" y="1369752"/>
                  <a:ext cx="204090" cy="4524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171"/>
                <p:cNvCxnSpPr/>
                <p:nvPr/>
              </p:nvCxnSpPr>
              <p:spPr>
                <a:xfrm flipV="1">
                  <a:off x="9040305" y="1074656"/>
                  <a:ext cx="537328" cy="29509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172"/>
                <p:cNvCxnSpPr>
                  <a:endCxn id="74" idx="0"/>
                </p:cNvCxnSpPr>
                <p:nvPr/>
              </p:nvCxnSpPr>
              <p:spPr>
                <a:xfrm>
                  <a:off x="9577633" y="1065229"/>
                  <a:ext cx="765732" cy="30452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173"/>
                <p:cNvCxnSpPr>
                  <a:stCxn id="73" idx="2"/>
                </p:cNvCxnSpPr>
                <p:nvPr/>
              </p:nvCxnSpPr>
              <p:spPr>
                <a:xfrm flipH="1">
                  <a:off x="8644379" y="3190935"/>
                  <a:ext cx="277906" cy="12393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174"/>
                <p:cNvCxnSpPr/>
                <p:nvPr/>
              </p:nvCxnSpPr>
              <p:spPr>
                <a:xfrm>
                  <a:off x="8670036" y="3314871"/>
                  <a:ext cx="31110" cy="52531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175"/>
                <p:cNvCxnSpPr>
                  <a:endCxn id="72" idx="2"/>
                </p:cNvCxnSpPr>
                <p:nvPr/>
              </p:nvCxnSpPr>
              <p:spPr>
                <a:xfrm flipV="1">
                  <a:off x="8670036" y="3772726"/>
                  <a:ext cx="699726" cy="674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176"/>
                <p:cNvCxnSpPr/>
                <p:nvPr/>
              </p:nvCxnSpPr>
              <p:spPr>
                <a:xfrm>
                  <a:off x="11316966" y="3314871"/>
                  <a:ext cx="579661" cy="3564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177"/>
                <p:cNvCxnSpPr>
                  <a:stCxn id="75" idx="4"/>
                </p:cNvCxnSpPr>
                <p:nvPr/>
              </p:nvCxnSpPr>
              <p:spPr>
                <a:xfrm flipV="1">
                  <a:off x="10838179" y="3869612"/>
                  <a:ext cx="478787" cy="4836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178"/>
                <p:cNvCxnSpPr/>
                <p:nvPr/>
              </p:nvCxnSpPr>
              <p:spPr>
                <a:xfrm>
                  <a:off x="11323751" y="3296901"/>
                  <a:ext cx="0" cy="5420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179"/>
                <p:cNvCxnSpPr/>
                <p:nvPr/>
              </p:nvCxnSpPr>
              <p:spPr>
                <a:xfrm>
                  <a:off x="9402128" y="4369502"/>
                  <a:ext cx="500544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180"/>
                <p:cNvCxnSpPr>
                  <a:endCxn id="75" idx="2"/>
                </p:cNvCxnSpPr>
                <p:nvPr/>
              </p:nvCxnSpPr>
              <p:spPr>
                <a:xfrm flipH="1" flipV="1">
                  <a:off x="9857792" y="4353261"/>
                  <a:ext cx="34529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181"/>
                <p:cNvCxnSpPr/>
                <p:nvPr/>
              </p:nvCxnSpPr>
              <p:spPr>
                <a:xfrm>
                  <a:off x="9826682" y="4933796"/>
                  <a:ext cx="852228" cy="13266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182"/>
                <p:cNvCxnSpPr>
                  <a:stCxn id="75" idx="4"/>
                </p:cNvCxnSpPr>
                <p:nvPr/>
              </p:nvCxnSpPr>
              <p:spPr>
                <a:xfrm flipH="1">
                  <a:off x="10683399" y="4353261"/>
                  <a:ext cx="154780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83"/>
                <p:cNvCxnSpPr/>
                <p:nvPr/>
              </p:nvCxnSpPr>
              <p:spPr>
                <a:xfrm flipH="1">
                  <a:off x="11717518" y="3671346"/>
                  <a:ext cx="179109" cy="69815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84"/>
                <p:cNvCxnSpPr/>
                <p:nvPr/>
              </p:nvCxnSpPr>
              <p:spPr>
                <a:xfrm>
                  <a:off x="11345247" y="3838978"/>
                  <a:ext cx="400552" cy="51428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85"/>
                <p:cNvCxnSpPr/>
                <p:nvPr/>
              </p:nvCxnSpPr>
              <p:spPr>
                <a:xfrm flipV="1">
                  <a:off x="10652289" y="4353261"/>
                  <a:ext cx="1065229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Straight Connector 120"/>
              <p:cNvCxnSpPr>
                <a:stCxn id="141" idx="2"/>
                <a:endCxn id="104" idx="0"/>
              </p:cNvCxnSpPr>
              <p:nvPr/>
            </p:nvCxnSpPr>
            <p:spPr>
              <a:xfrm flipH="1">
                <a:off x="1330696" y="2698009"/>
                <a:ext cx="396350" cy="4152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21"/>
              <p:cNvCxnSpPr>
                <a:endCxn id="108" idx="0"/>
              </p:cNvCxnSpPr>
              <p:nvPr/>
            </p:nvCxnSpPr>
            <p:spPr>
              <a:xfrm flipH="1">
                <a:off x="878529" y="2065871"/>
                <a:ext cx="567442" cy="10495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22"/>
              <p:cNvCxnSpPr/>
              <p:nvPr/>
            </p:nvCxnSpPr>
            <p:spPr>
              <a:xfrm>
                <a:off x="2288675" y="2889902"/>
                <a:ext cx="146289" cy="3780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123"/>
              <p:cNvCxnSpPr/>
              <p:nvPr/>
            </p:nvCxnSpPr>
            <p:spPr>
              <a:xfrm flipH="1">
                <a:off x="402230" y="1972487"/>
                <a:ext cx="813367" cy="17861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124"/>
              <p:cNvCxnSpPr/>
              <p:nvPr/>
            </p:nvCxnSpPr>
            <p:spPr>
              <a:xfrm>
                <a:off x="2757230" y="2889902"/>
                <a:ext cx="272160" cy="212626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125"/>
              <p:cNvCxnSpPr>
                <a:stCxn id="141" idx="2"/>
              </p:cNvCxnSpPr>
              <p:nvPr/>
            </p:nvCxnSpPr>
            <p:spPr>
              <a:xfrm>
                <a:off x="1727046" y="2698009"/>
                <a:ext cx="1208900" cy="12437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26"/>
              <p:cNvCxnSpPr>
                <a:stCxn id="106" idx="4"/>
              </p:cNvCxnSpPr>
              <p:nvPr/>
            </p:nvCxnSpPr>
            <p:spPr>
              <a:xfrm flipV="1">
                <a:off x="1621724" y="3456165"/>
                <a:ext cx="1228644" cy="54248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127"/>
              <p:cNvCxnSpPr>
                <a:endCxn id="74" idx="0"/>
              </p:cNvCxnSpPr>
              <p:nvPr/>
            </p:nvCxnSpPr>
            <p:spPr>
              <a:xfrm>
                <a:off x="1386618" y="2441821"/>
                <a:ext cx="2105272" cy="420716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28"/>
              <p:cNvCxnSpPr>
                <a:endCxn id="74" idx="2"/>
              </p:cNvCxnSpPr>
              <p:nvPr/>
            </p:nvCxnSpPr>
            <p:spPr>
              <a:xfrm>
                <a:off x="2337163" y="1822219"/>
                <a:ext cx="1075035" cy="14889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129"/>
              <p:cNvCxnSpPr>
                <a:stCxn id="106" idx="2"/>
                <a:endCxn id="72" idx="2"/>
              </p:cNvCxnSpPr>
              <p:nvPr/>
            </p:nvCxnSpPr>
            <p:spPr>
              <a:xfrm flipV="1">
                <a:off x="1086393" y="4192430"/>
                <a:ext cx="2613361" cy="2528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130"/>
              <p:cNvCxnSpPr>
                <a:endCxn id="71" idx="4"/>
              </p:cNvCxnSpPr>
              <p:nvPr/>
            </p:nvCxnSpPr>
            <p:spPr>
              <a:xfrm>
                <a:off x="3249507" y="1836841"/>
                <a:ext cx="645557" cy="14654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131"/>
              <p:cNvCxnSpPr>
                <a:stCxn id="75" idx="4"/>
              </p:cNvCxnSpPr>
              <p:nvPr/>
            </p:nvCxnSpPr>
            <p:spPr>
              <a:xfrm flipV="1">
                <a:off x="4680222" y="3698751"/>
                <a:ext cx="23467" cy="388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132"/>
              <p:cNvCxnSpPr>
                <a:endCxn id="75" idx="4"/>
              </p:cNvCxnSpPr>
              <p:nvPr/>
            </p:nvCxnSpPr>
            <p:spPr>
              <a:xfrm>
                <a:off x="3249507" y="1836841"/>
                <a:ext cx="1430715" cy="19007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133"/>
              <p:cNvCxnSpPr>
                <a:stCxn id="109" idx="4"/>
                <a:endCxn id="71" idx="2"/>
              </p:cNvCxnSpPr>
              <p:nvPr/>
            </p:nvCxnSpPr>
            <p:spPr>
              <a:xfrm flipV="1">
                <a:off x="2066861" y="3748953"/>
                <a:ext cx="1292872" cy="2415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134"/>
              <p:cNvCxnSpPr>
                <a:endCxn id="142" idx="0"/>
              </p:cNvCxnSpPr>
              <p:nvPr/>
            </p:nvCxnSpPr>
            <p:spPr>
              <a:xfrm flipV="1">
                <a:off x="369651" y="1378859"/>
                <a:ext cx="1572911" cy="19713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135"/>
              <p:cNvSpPr/>
              <p:nvPr/>
            </p:nvSpPr>
            <p:spPr>
              <a:xfrm>
                <a:off x="2199375" y="1650754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4" name="Oval 136"/>
              <p:cNvSpPr/>
              <p:nvPr/>
            </p:nvSpPr>
            <p:spPr>
              <a:xfrm>
                <a:off x="3793996" y="3131656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5" name="Oval 137"/>
              <p:cNvSpPr/>
              <p:nvPr/>
            </p:nvSpPr>
            <p:spPr>
              <a:xfrm>
                <a:off x="2126230" y="2511181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6" name="Oval 138"/>
              <p:cNvSpPr/>
              <p:nvPr/>
            </p:nvSpPr>
            <p:spPr>
              <a:xfrm>
                <a:off x="1146577" y="3406692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7" name="Oval 139"/>
              <p:cNvSpPr/>
              <p:nvPr/>
            </p:nvSpPr>
            <p:spPr>
              <a:xfrm>
                <a:off x="4052155" y="3557822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8" name="Oval 140"/>
              <p:cNvSpPr/>
              <p:nvPr/>
            </p:nvSpPr>
            <p:spPr>
              <a:xfrm>
                <a:off x="3084859" y="1688853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9" name="Oval 141"/>
              <p:cNvSpPr/>
              <p:nvPr/>
            </p:nvSpPr>
            <p:spPr>
              <a:xfrm>
                <a:off x="1776703" y="3266938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0" name="Oval 142"/>
              <p:cNvSpPr/>
              <p:nvPr/>
            </p:nvSpPr>
            <p:spPr>
              <a:xfrm>
                <a:off x="1278824" y="2286296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1" name="Oval 143"/>
              <p:cNvSpPr/>
              <p:nvPr/>
            </p:nvSpPr>
            <p:spPr>
              <a:xfrm>
                <a:off x="347103" y="3627046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2" name="Oval 144"/>
              <p:cNvSpPr/>
              <p:nvPr/>
            </p:nvSpPr>
            <p:spPr>
              <a:xfrm>
                <a:off x="2525119" y="2166344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3" name="Oval 145"/>
              <p:cNvSpPr/>
              <p:nvPr/>
            </p:nvSpPr>
            <p:spPr>
              <a:xfrm>
                <a:off x="2790772" y="1348117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4" name="Oval 146"/>
              <p:cNvSpPr/>
              <p:nvPr/>
            </p:nvSpPr>
            <p:spPr>
              <a:xfrm>
                <a:off x="4578718" y="3566367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5" name="Oval 147"/>
              <p:cNvSpPr/>
              <p:nvPr/>
            </p:nvSpPr>
            <p:spPr>
              <a:xfrm>
                <a:off x="3562978" y="3939581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6" name="Oval 148"/>
              <p:cNvSpPr/>
              <p:nvPr/>
            </p:nvSpPr>
            <p:spPr>
              <a:xfrm>
                <a:off x="829103" y="2989447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7" name="Oval 149"/>
              <p:cNvSpPr/>
              <p:nvPr/>
            </p:nvSpPr>
            <p:spPr>
              <a:xfrm>
                <a:off x="1360195" y="3679902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8" name="Oval 150"/>
              <p:cNvSpPr/>
              <p:nvPr/>
            </p:nvSpPr>
            <p:spPr>
              <a:xfrm>
                <a:off x="3380515" y="2729295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9" name="Oval 151"/>
              <p:cNvSpPr/>
              <p:nvPr/>
            </p:nvSpPr>
            <p:spPr>
              <a:xfrm>
                <a:off x="1767621" y="1297598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</p:grpSp>
        <p:sp>
          <p:nvSpPr>
            <p:cNvPr id="172" name="Oval 112"/>
            <p:cNvSpPr/>
            <p:nvPr/>
          </p:nvSpPr>
          <p:spPr>
            <a:xfrm>
              <a:off x="8551732" y="3435642"/>
              <a:ext cx="136938" cy="205072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277" tIns="32139" rIns="64277" bIns="32139" rtlCol="0" anchor="ctr"/>
            <a:lstStyle/>
            <a:p>
              <a:pPr algn="ctr" defTabSz="685657"/>
              <a:endParaRPr lang="en-US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73" name="Oval 113"/>
            <p:cNvSpPr/>
            <p:nvPr/>
          </p:nvSpPr>
          <p:spPr>
            <a:xfrm>
              <a:off x="6343501" y="4047922"/>
              <a:ext cx="136938" cy="205072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277" tIns="32139" rIns="64277" bIns="32139" rtlCol="0" anchor="ctr"/>
            <a:lstStyle/>
            <a:p>
              <a:pPr algn="ctr" defTabSz="685657"/>
              <a:endParaRPr lang="en-US" sz="13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74" name="Oval 114"/>
            <p:cNvSpPr/>
            <p:nvPr/>
          </p:nvSpPr>
          <p:spPr>
            <a:xfrm>
              <a:off x="7246352" y="2108200"/>
              <a:ext cx="136938" cy="205072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277" tIns="32139" rIns="64277" bIns="32139" rtlCol="0" anchor="ctr"/>
            <a:lstStyle/>
            <a:p>
              <a:pPr algn="ctr" defTabSz="685657"/>
              <a:endParaRPr lang="en-US" sz="13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75" name="Oval 115"/>
            <p:cNvSpPr/>
            <p:nvPr/>
          </p:nvSpPr>
          <p:spPr>
            <a:xfrm>
              <a:off x="7606416" y="3766826"/>
              <a:ext cx="136938" cy="2050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277" tIns="32139" rIns="64277" bIns="32139" rtlCol="0" anchor="ctr"/>
            <a:lstStyle/>
            <a:p>
              <a:pPr algn="ctr" defTabSz="685657"/>
              <a:endParaRPr lang="en-US" sz="13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</p:grpSp>
      <p:sp>
        <p:nvSpPr>
          <p:cNvPr id="183" name="Rectangle 38"/>
          <p:cNvSpPr>
            <a:spLocks/>
          </p:cNvSpPr>
          <p:nvPr/>
        </p:nvSpPr>
        <p:spPr bwMode="auto">
          <a:xfrm>
            <a:off x="1600987" y="4480059"/>
            <a:ext cx="2641969" cy="1172901"/>
          </a:xfrm>
          <a:prstGeom prst="rect">
            <a:avLst/>
          </a:prstGeom>
        </p:spPr>
        <p:txBody>
          <a:bodyPr wrap="square" lIns="64277" tIns="32139" rIns="64277" bIns="32139">
            <a:spAutoFit/>
          </a:bodyPr>
          <a:lstStyle/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Separate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World</a:t>
            </a: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Centralized Hierarchical Structure</a:t>
            </a: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Ego-Centric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Power</a:t>
            </a:r>
            <a:endParaRPr lang="th-TH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186" name="สี่เหลี่ยมผืนผ้า 11"/>
          <p:cNvSpPr/>
          <p:nvPr/>
        </p:nvSpPr>
        <p:spPr>
          <a:xfrm>
            <a:off x="7964861" y="4523926"/>
            <a:ext cx="2941419" cy="1172901"/>
          </a:xfrm>
          <a:prstGeom prst="rect">
            <a:avLst/>
          </a:prstGeom>
        </p:spPr>
        <p:txBody>
          <a:bodyPr wrap="square" lIns="64277" tIns="32139" rIns="64277" bIns="32139">
            <a:spAutoFit/>
          </a:bodyPr>
          <a:lstStyle/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Connected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World</a:t>
            </a: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Multi-Layer Poly-Centric Network </a:t>
            </a:r>
            <a:endParaRPr lang="th-TH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Eco-Centric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Power</a:t>
            </a:r>
            <a:endParaRPr lang="th-TH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861925" y="759514"/>
            <a:ext cx="7146467" cy="6098486"/>
            <a:chOff x="-662082" y="778081"/>
            <a:chExt cx="7146467" cy="6409944"/>
          </a:xfrm>
        </p:grpSpPr>
        <p:sp>
          <p:nvSpPr>
            <p:cNvPr id="78850" name="Rectangle 2"/>
            <p:cNvSpPr>
              <a:spLocks/>
            </p:cNvSpPr>
            <p:nvPr/>
          </p:nvSpPr>
          <p:spPr bwMode="auto">
            <a:xfrm>
              <a:off x="-662082" y="4952705"/>
              <a:ext cx="6913811" cy="2235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289" tIns="53573" rIns="89289" bIns="53573"/>
            <a:lstStyle/>
            <a:p>
              <a:pPr marL="447401" indent="-447401" defTabSz="912654" fontAlgn="base" hangingPunct="0">
                <a:spcBef>
                  <a:spcPts val="1125"/>
                </a:spcBef>
                <a:spcAft>
                  <a:spcPct val="0"/>
                </a:spcAft>
                <a:buClr>
                  <a:srgbClr val="FFC000"/>
                </a:buClr>
                <a:buSzPct val="100000"/>
                <a:buFont typeface="ArialMT" charset="0"/>
                <a:buChar char="•"/>
                <a:defRPr/>
              </a:pPr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DB Chidlom X" panose="02000506000000020004" pitchFamily="2" charset="-34"/>
                  <a:cs typeface="DB Chidlom X" panose="02000506000000020004" pitchFamily="2" charset="-34"/>
                  <a:sym typeface="Arial" pitchFamily="34" charset="0"/>
                </a:rPr>
                <a:t>ทุนมนุษย์ที่อ่อนด้อย</a:t>
              </a:r>
            </a:p>
            <a:p>
              <a:pPr marL="447401" indent="-447401" defTabSz="912654" fontAlgn="base" hangingPunct="0">
                <a:spcBef>
                  <a:spcPts val="1125"/>
                </a:spcBef>
                <a:spcAft>
                  <a:spcPct val="0"/>
                </a:spcAft>
                <a:buClr>
                  <a:srgbClr val="FFC000"/>
                </a:buClr>
                <a:buSzPct val="100000"/>
                <a:buFont typeface="ArialMT" charset="0"/>
                <a:buChar char="•"/>
                <a:defRPr/>
              </a:pPr>
              <a:r>
                <a:rPr lang="th-TH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DB Chidlom X" panose="02000506000000020004" pitchFamily="2" charset="-34"/>
                  <a:cs typeface="DB Chidlom X" panose="02000506000000020004" pitchFamily="2" charset="-34"/>
                  <a:sym typeface="Arial" pitchFamily="34" charset="0"/>
                </a:rPr>
                <a:t>ทุนสังคมที่อ่อนแอ</a:t>
              </a:r>
            </a:p>
            <a:p>
              <a:pPr marL="447401" indent="-447401" defTabSz="912654" fontAlgn="base" hangingPunct="0">
                <a:spcBef>
                  <a:spcPts val="1125"/>
                </a:spcBef>
                <a:spcAft>
                  <a:spcPct val="0"/>
                </a:spcAft>
                <a:buClr>
                  <a:srgbClr val="FFC000"/>
                </a:buClr>
                <a:buSzPct val="100000"/>
                <a:buFont typeface="ArialMT" charset="0"/>
                <a:buChar char="•"/>
                <a:defRPr/>
              </a:pPr>
              <a:r>
                <a:rPr lang="th-TH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DB Chidlom X" panose="02000506000000020004" pitchFamily="2" charset="-34"/>
                  <a:cs typeface="DB Chidlom X" panose="02000506000000020004" pitchFamily="2" charset="-34"/>
                  <a:sym typeface="Arial" pitchFamily="34" charset="0"/>
                </a:rPr>
                <a:t>ทุนธรรมชาติที่เสื่อมโทรม</a:t>
              </a:r>
            </a:p>
            <a:p>
              <a:pPr marL="447401" indent="-447401" defTabSz="912654" fontAlgn="base" hangingPunct="0">
                <a:spcBef>
                  <a:spcPts val="1125"/>
                </a:spcBef>
                <a:spcAft>
                  <a:spcPct val="0"/>
                </a:spcAft>
                <a:buClr>
                  <a:srgbClr val="FFC000"/>
                </a:buClr>
                <a:buSzPct val="100000"/>
                <a:buFont typeface="ArialMT" charset="0"/>
                <a:buChar char="•"/>
                <a:defRPr/>
              </a:pPr>
              <a:r>
                <a:rPr lang="th-TH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DB Chidlom X" panose="02000506000000020004" pitchFamily="2" charset="-34"/>
                  <a:cs typeface="DB Chidlom X" panose="02000506000000020004" pitchFamily="2" charset="-34"/>
                  <a:sym typeface="Arial" pitchFamily="34" charset="0"/>
                </a:rPr>
                <a:t>ทุนคุณธรรมจริยธรรมที่เสื่อมทราม</a:t>
              </a:r>
              <a:endParaRPr lang="th-TH" sz="2800" dirty="0">
                <a:solidFill>
                  <a:srgbClr val="000000"/>
                </a:solidFill>
                <a:latin typeface="DB Chidlom X" panose="02000506000000020004" pitchFamily="2" charset="-34"/>
                <a:cs typeface="DB Chidlom X" panose="02000506000000020004" pitchFamily="2" charset="-34"/>
                <a:sym typeface="Helvetica Light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573947" y="778081"/>
              <a:ext cx="7058332" cy="808733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09909"/>
              <a:r>
                <a:rPr lang="th-TH" sz="4400" b="1" dirty="0">
                  <a:solidFill>
                    <a:srgbClr val="FFFFFF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ประเทศไทยในศตวรรษแห่งความว่างเปล่า</a:t>
              </a:r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-623456" y="1867983"/>
              <a:ext cx="6192688" cy="2167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035" indent="-457035" defTabSz="909909">
                <a:buFont typeface="Arial" pitchFamily="34" charset="0"/>
                <a:buChar char="•"/>
              </a:pPr>
              <a:r>
                <a:rPr lang="th-TH" sz="3200" b="1" dirty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ประเทศที่มีรายได้ระดับปานกลาง</a:t>
              </a:r>
            </a:p>
            <a:p>
              <a:pPr marL="457035" indent="-457035" defTabSz="909909">
                <a:buFont typeface="Arial" pitchFamily="34" charset="0"/>
                <a:buChar char="•"/>
              </a:pPr>
              <a:r>
                <a:rPr lang="th-TH" sz="3200" b="1" dirty="0">
                  <a:solidFill>
                    <a:srgbClr val="FFFFFF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ความเหลื่อมล้ำ </a:t>
              </a:r>
            </a:p>
            <a:p>
              <a:pPr marL="457035" indent="-457035" defTabSz="909909">
                <a:buFont typeface="Arial" pitchFamily="34" charset="0"/>
                <a:buChar char="•"/>
              </a:pPr>
              <a:r>
                <a:rPr lang="th-TH" sz="3200" b="1" dirty="0">
                  <a:solidFill>
                    <a:srgbClr val="FFFFFF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ทุจริตคอรัปชั่น </a:t>
              </a:r>
            </a:p>
            <a:p>
              <a:pPr marL="457035" indent="-457035" defTabSz="909909">
                <a:buFont typeface="Arial" pitchFamily="34" charset="0"/>
                <a:buChar char="•"/>
              </a:pPr>
              <a:r>
                <a:rPr lang="th-TH" sz="3200" b="1" dirty="0">
                  <a:solidFill>
                    <a:srgbClr val="FFFFFF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ความขัดแย้งที่รุนแรง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096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1631511" y="12376"/>
            <a:ext cx="8712968" cy="6603793"/>
            <a:chOff x="107505" y="188640"/>
            <a:chExt cx="8712968" cy="6603793"/>
          </a:xfrm>
        </p:grpSpPr>
        <p:sp>
          <p:nvSpPr>
            <p:cNvPr id="22" name="TextBox 21"/>
            <p:cNvSpPr txBox="1"/>
            <p:nvPr/>
          </p:nvSpPr>
          <p:spPr>
            <a:xfrm>
              <a:off x="107505" y="188640"/>
              <a:ext cx="6774601" cy="584771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09909"/>
              <a:r>
                <a:rPr lang="th-TH" sz="3200" b="1" dirty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การเผชิญกับกับดัก</a:t>
              </a:r>
              <a:r>
                <a:rPr lang="th-TH" sz="3200" b="1" dirty="0" smtClean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ประเทศ</a:t>
              </a:r>
              <a:r>
                <a:rPr lang="en-US" sz="3200" b="1" dirty="0" smtClean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ที่</a:t>
              </a:r>
              <a:r>
                <a:rPr lang="th-TH" sz="3200" b="1" dirty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มีรายได้ระดับปานกลาง</a:t>
              </a:r>
            </a:p>
          </p:txBody>
        </p:sp>
        <p:grpSp>
          <p:nvGrpSpPr>
            <p:cNvPr id="3" name="กลุ่ม 2"/>
            <p:cNvGrpSpPr/>
            <p:nvPr/>
          </p:nvGrpSpPr>
          <p:grpSpPr>
            <a:xfrm>
              <a:off x="323529" y="748746"/>
              <a:ext cx="8496944" cy="6043687"/>
              <a:chOff x="323529" y="748746"/>
              <a:chExt cx="8496944" cy="6043687"/>
            </a:xfrm>
          </p:grpSpPr>
          <p:grpSp>
            <p:nvGrpSpPr>
              <p:cNvPr id="23" name="กลุ่ม 22"/>
              <p:cNvGrpSpPr/>
              <p:nvPr/>
            </p:nvGrpSpPr>
            <p:grpSpPr>
              <a:xfrm>
                <a:off x="737100" y="748746"/>
                <a:ext cx="6814778" cy="3503756"/>
                <a:chOff x="760985" y="1280827"/>
                <a:chExt cx="6814778" cy="5445142"/>
              </a:xfrm>
            </p:grpSpPr>
            <p:pic>
              <p:nvPicPr>
                <p:cNvPr id="24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60985" y="1280827"/>
                  <a:ext cx="6801894" cy="5445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5" name="Straight Connector 5"/>
                <p:cNvCxnSpPr/>
                <p:nvPr/>
              </p:nvCxnSpPr>
              <p:spPr>
                <a:xfrm>
                  <a:off x="1187624" y="3076357"/>
                  <a:ext cx="638813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" name="Down Arrow 7"/>
                <p:cNvSpPr/>
                <p:nvPr/>
              </p:nvSpPr>
              <p:spPr>
                <a:xfrm rot="10800000">
                  <a:off x="4021530" y="2780927"/>
                  <a:ext cx="862387" cy="1080120"/>
                </a:xfrm>
                <a:prstGeom prst="downArrow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002" tIns="45500" rIns="91002" bIns="45500" rtlCol="0" anchor="ctr"/>
                <a:lstStyle/>
                <a:p>
                  <a:pPr defTabSz="408661"/>
                  <a:endParaRPr lang="en-US">
                    <a:solidFill>
                      <a:prstClr val="white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endParaRPr>
                </a:p>
              </p:txBody>
            </p:sp>
          </p:grpSp>
          <p:sp>
            <p:nvSpPr>
              <p:cNvPr id="1158149" name="AutoShape 5"/>
              <p:cNvSpPr>
                <a:spLocks noChangeArrowheads="1"/>
              </p:cNvSpPr>
              <p:nvPr/>
            </p:nvSpPr>
            <p:spPr bwMode="auto">
              <a:xfrm>
                <a:off x="5754367" y="4324589"/>
                <a:ext cx="3066106" cy="1268627"/>
              </a:xfrm>
              <a:prstGeom prst="chevron">
                <a:avLst>
                  <a:gd name="adj" fmla="val 48611"/>
                </a:avLst>
              </a:prstGeom>
              <a:solidFill>
                <a:srgbClr val="0000CC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lIns="91416" tIns="45709" rIns="91416" bIns="45709" anchor="ctr">
                <a:flatTx/>
              </a:bodyPr>
              <a:lstStyle/>
              <a:p>
                <a:pPr algn="ctr" defTabSz="410415">
                  <a:defRPr/>
                </a:pPr>
                <a:endParaRPr lang="en-GB" sz="2000" b="1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endParaRPr>
              </a:p>
            </p:txBody>
          </p:sp>
          <p:sp>
            <p:nvSpPr>
              <p:cNvPr id="1158147" name="AutoShape 3"/>
              <p:cNvSpPr>
                <a:spLocks noChangeArrowheads="1"/>
              </p:cNvSpPr>
              <p:nvPr/>
            </p:nvSpPr>
            <p:spPr bwMode="auto">
              <a:xfrm>
                <a:off x="323529" y="4284077"/>
                <a:ext cx="3234236" cy="1309139"/>
              </a:xfrm>
              <a:prstGeom prst="chevron">
                <a:avLst>
                  <a:gd name="adj" fmla="val 48611"/>
                </a:avLst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lIns="91416" tIns="45709" rIns="91416" bIns="45709" anchor="ctr">
                <a:flatTx/>
              </a:bodyPr>
              <a:lstStyle/>
              <a:p>
                <a:pPr algn="ctr" defTabSz="410415">
                  <a:defRPr/>
                </a:pPr>
                <a:endParaRPr lang="en-GB" sz="2000" b="1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endParaRPr>
              </a:p>
            </p:txBody>
          </p:sp>
          <p:sp>
            <p:nvSpPr>
              <p:cNvPr id="178182" name="Text Box 6"/>
              <p:cNvSpPr txBox="1">
                <a:spLocks noChangeArrowheads="1"/>
              </p:cNvSpPr>
              <p:nvPr/>
            </p:nvSpPr>
            <p:spPr bwMode="auto">
              <a:xfrm>
                <a:off x="1348499" y="4537465"/>
                <a:ext cx="1306721" cy="923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16" tIns="45709" rIns="91416" bIns="45709">
                <a:spAutoFit/>
              </a:bodyPr>
              <a:lstStyle/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ระบบเศรษฐกิจ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ที่ขับเคลื่อนด้วย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ปัจจัยการผลิต</a:t>
                </a:r>
              </a:p>
            </p:txBody>
          </p:sp>
          <p:sp>
            <p:nvSpPr>
              <p:cNvPr id="1158148" name="AutoShape 4"/>
              <p:cNvSpPr>
                <a:spLocks noChangeArrowheads="1"/>
              </p:cNvSpPr>
              <p:nvPr/>
            </p:nvSpPr>
            <p:spPr bwMode="auto">
              <a:xfrm>
                <a:off x="3100567" y="4324589"/>
                <a:ext cx="3143204" cy="1268733"/>
              </a:xfrm>
              <a:prstGeom prst="chevron">
                <a:avLst>
                  <a:gd name="adj" fmla="val 48611"/>
                </a:avLst>
              </a:prstGeom>
              <a:solidFill>
                <a:srgbClr val="0066FF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lIns="91416" tIns="45709" rIns="91416" bIns="45709" anchor="ctr">
                <a:flatTx/>
              </a:bodyPr>
              <a:lstStyle/>
              <a:p>
                <a:pPr algn="ctr" defTabSz="410415">
                  <a:defRPr/>
                </a:pPr>
                <a:endParaRPr lang="en-GB" sz="2000" b="1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endParaRPr>
              </a:p>
            </p:txBody>
          </p:sp>
          <p:sp>
            <p:nvSpPr>
              <p:cNvPr id="2" name="ลูกศรโค้งลง 1"/>
              <p:cNvSpPr/>
              <p:nvPr/>
            </p:nvSpPr>
            <p:spPr bwMode="auto">
              <a:xfrm>
                <a:off x="5300366" y="4005065"/>
                <a:ext cx="1206113" cy="639053"/>
              </a:xfrm>
              <a:prstGeom prst="curvedDown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16" tIns="45709" rIns="91416" bIns="45709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84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  <a:sym typeface="Helvetica Light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59832" y="5531531"/>
                <a:ext cx="3096344" cy="1260902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รายได้ปานกลาง</a:t>
                </a:r>
              </a:p>
              <a:p>
                <a:pPr algn="ctr" defTabSz="410415"/>
                <a:endParaRPr lang="th-TH" sz="2500" b="1" dirty="0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372201" y="5531530"/>
                <a:ext cx="2347465" cy="871372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รายได้สูง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24336" y="5531530"/>
                <a:ext cx="2347465" cy="871372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รายได้ต่ำ</a:t>
                </a:r>
              </a:p>
            </p:txBody>
          </p:sp>
          <p:sp>
            <p:nvSpPr>
              <p:cNvPr id="31" name="ลูกศรขวา 30"/>
              <p:cNvSpPr/>
              <p:nvPr/>
            </p:nvSpPr>
            <p:spPr bwMode="auto">
              <a:xfrm>
                <a:off x="2707152" y="5724889"/>
                <a:ext cx="712720" cy="477054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16" tIns="45709" rIns="91416" bIns="45709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84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  <a:sym typeface="Helvetica Light" charset="0"/>
                </a:endParaRPr>
              </a:p>
            </p:txBody>
          </p:sp>
          <p:sp>
            <p:nvSpPr>
              <p:cNvPr id="21" name="ลูกศรขวา 20"/>
              <p:cNvSpPr/>
              <p:nvPr/>
            </p:nvSpPr>
            <p:spPr bwMode="auto">
              <a:xfrm>
                <a:off x="5760287" y="5724889"/>
                <a:ext cx="712720" cy="477054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16" tIns="45709" rIns="91416" bIns="45709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84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  <a:sym typeface="Helvetica Light" charset="0"/>
                </a:endParaRPr>
              </a:p>
            </p:txBody>
          </p:sp>
          <p:sp>
            <p:nvSpPr>
              <p:cNvPr id="27" name="Text Box 6"/>
              <p:cNvSpPr txBox="1">
                <a:spLocks noChangeArrowheads="1"/>
              </p:cNvSpPr>
              <p:nvPr/>
            </p:nvSpPr>
            <p:spPr bwMode="auto">
              <a:xfrm>
                <a:off x="3694158" y="4537465"/>
                <a:ext cx="1883801" cy="923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16" tIns="45709" rIns="91416" bIns="45709">
                <a:spAutoFit/>
              </a:bodyPr>
              <a:lstStyle/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ระบบเศรษฐกิจ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ที่ขับเคลื่อนด้วย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ประสิทธิภาพในการผลิต</a:t>
                </a:r>
              </a:p>
            </p:txBody>
          </p:sp>
          <p:sp>
            <p:nvSpPr>
              <p:cNvPr id="32" name="Text Box 6"/>
              <p:cNvSpPr txBox="1">
                <a:spLocks noChangeArrowheads="1"/>
              </p:cNvSpPr>
              <p:nvPr/>
            </p:nvSpPr>
            <p:spPr bwMode="auto">
              <a:xfrm>
                <a:off x="6614169" y="4537465"/>
                <a:ext cx="1306721" cy="923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16" tIns="45709" rIns="91416" bIns="45709">
                <a:spAutoFit/>
              </a:bodyPr>
              <a:lstStyle/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ระบบเศรษฐกิจ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ที่ขับเคลื่อนด้วย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นวัตกรรม</a:t>
                </a: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7799942" y="3503363"/>
            <a:ext cx="243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Innovation</a:t>
            </a:r>
            <a:endParaRPr lang="en-US" sz="48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4647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871850" y="72911"/>
            <a:ext cx="9103407" cy="6216559"/>
            <a:chOff x="40600" y="72911"/>
            <a:chExt cx="9103407" cy="6216559"/>
          </a:xfrm>
        </p:grpSpPr>
        <p:grpSp>
          <p:nvGrpSpPr>
            <p:cNvPr id="3" name="กลุ่ม 5"/>
            <p:cNvGrpSpPr/>
            <p:nvPr/>
          </p:nvGrpSpPr>
          <p:grpSpPr>
            <a:xfrm>
              <a:off x="40600" y="504213"/>
              <a:ext cx="9103407" cy="5785257"/>
              <a:chOff x="40593" y="720337"/>
              <a:chExt cx="9103407" cy="5785258"/>
            </a:xfrm>
          </p:grpSpPr>
          <p:sp>
            <p:nvSpPr>
              <p:cNvPr id="5" name="เครื่องหมายบั้ง 31"/>
              <p:cNvSpPr/>
              <p:nvPr/>
            </p:nvSpPr>
            <p:spPr bwMode="auto">
              <a:xfrm>
                <a:off x="6204536" y="5359596"/>
                <a:ext cx="2939464" cy="695656"/>
              </a:xfrm>
              <a:prstGeom prst="chevron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35" tIns="45718" rIns="91435" bIns="4571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96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FFFFFF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" name="เครื่องหมายบั้ง 7"/>
              <p:cNvSpPr/>
              <p:nvPr/>
            </p:nvSpPr>
            <p:spPr bwMode="auto">
              <a:xfrm>
                <a:off x="3347864" y="5347384"/>
                <a:ext cx="3047984" cy="707867"/>
              </a:xfrm>
              <a:prstGeom prst="chevron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35" tIns="45718" rIns="91435" bIns="4571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96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FFFFFF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7" name="รูปห้าเหลี่ยม 6"/>
              <p:cNvSpPr/>
              <p:nvPr/>
            </p:nvSpPr>
            <p:spPr bwMode="auto">
              <a:xfrm>
                <a:off x="755576" y="5301208"/>
                <a:ext cx="2808312" cy="754044"/>
              </a:xfrm>
              <a:prstGeom prst="homePlate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35" tIns="45718" rIns="91435" bIns="4571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96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FFFFFF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28391" y="5313420"/>
                <a:ext cx="2347465" cy="707864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รายได้ต่ำ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40593" y="720337"/>
                <a:ext cx="8962363" cy="4335773"/>
                <a:chOff x="40593" y="504313"/>
                <a:chExt cx="8962363" cy="4335773"/>
              </a:xfrm>
            </p:grpSpPr>
            <p:sp>
              <p:nvSpPr>
                <p:cNvPr id="15" name="สี่เหลี่ยมผืนผ้า 2"/>
                <p:cNvSpPr/>
                <p:nvPr/>
              </p:nvSpPr>
              <p:spPr bwMode="auto">
                <a:xfrm>
                  <a:off x="697123" y="608821"/>
                  <a:ext cx="8287311" cy="423126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vert="horz" wrap="square" lIns="91435" tIns="45718" rIns="91435" bIns="4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58396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360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6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646418" y="3260033"/>
                  <a:ext cx="1947826" cy="1077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1369" tIns="45685" rIns="91369" bIns="45685">
                  <a:spAutoFit/>
                </a:bodyPr>
                <a:lstStyle>
                  <a:lvl1pPr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913368" eaLnBrk="1" hangingPunct="1"/>
                  <a:r>
                    <a:rPr lang="th-TH" sz="40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ประเทศไทย</a:t>
                  </a:r>
                  <a:endParaRPr lang="en-US" sz="40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  <a:p>
                  <a:pPr algn="ctr" defTabSz="913368" eaLnBrk="1" hangingPunct="1"/>
                  <a:r>
                    <a:rPr lang="en-US" sz="24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1.0</a:t>
                  </a:r>
                  <a:endParaRPr lang="th-TH" sz="24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</p:txBody>
            </p:sp>
            <p:sp>
              <p:nvSpPr>
                <p:cNvPr id="17" name="TextBox 1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1123152" y="2506503"/>
                  <a:ext cx="2973749" cy="646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1369" tIns="45685" rIns="91369" bIns="45685">
                  <a:spAutoFit/>
                </a:bodyPr>
                <a:lstStyle>
                  <a:lvl1pPr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defTabSz="913368" eaLnBrk="1" hangingPunct="1"/>
                  <a:r>
                    <a:rPr lang="th-TH" sz="3600" b="1" i="0" dirty="0">
                      <a:solidFill>
                        <a:prstClr val="black"/>
                      </a:solidFill>
                      <a:latin typeface="DB Chidlom X" pitchFamily="2" charset="-34"/>
                      <a:cs typeface="DB Chidlom X" pitchFamily="2" charset="-34"/>
                    </a:rPr>
                    <a:t>ความมั่งคั่งของชาติ</a:t>
                  </a:r>
                </a:p>
              </p:txBody>
            </p:sp>
            <p:sp>
              <p:nvSpPr>
                <p:cNvPr id="18" name="ลูกศรลง 1"/>
                <p:cNvSpPr/>
                <p:nvPr/>
              </p:nvSpPr>
              <p:spPr bwMode="auto">
                <a:xfrm rot="13543597">
                  <a:off x="4421914" y="2107055"/>
                  <a:ext cx="754795" cy="841663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vert="horz" wrap="square" lIns="91435" tIns="45718" rIns="91435" bIns="4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58396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36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9" name="ลูกศรลง 13"/>
                <p:cNvSpPr/>
                <p:nvPr/>
              </p:nvSpPr>
              <p:spPr bwMode="auto">
                <a:xfrm rot="13413480">
                  <a:off x="2346045" y="3556546"/>
                  <a:ext cx="754795" cy="841663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vert="horz" wrap="square" lIns="91435" tIns="45718" rIns="91435" bIns="4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58396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36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20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523029" y="2179912"/>
                  <a:ext cx="1947826" cy="1077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1369" tIns="45685" rIns="91369" bIns="45685">
                  <a:spAutoFit/>
                </a:bodyPr>
                <a:lstStyle>
                  <a:lvl1pPr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913368" eaLnBrk="1" hangingPunct="1"/>
                  <a:r>
                    <a:rPr lang="th-TH" sz="40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ประเทศไทย</a:t>
                  </a:r>
                  <a:endParaRPr lang="en-US" sz="40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  <a:p>
                  <a:pPr algn="ctr" defTabSz="913368" eaLnBrk="1" hangingPunct="1"/>
                  <a:r>
                    <a:rPr lang="en-US" sz="24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2.0</a:t>
                  </a:r>
                  <a:endParaRPr lang="th-TH" sz="24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</p:txBody>
            </p:sp>
            <p:sp>
              <p:nvSpPr>
                <p:cNvPr id="21" name="ลูกศรลง 15"/>
                <p:cNvSpPr/>
                <p:nvPr/>
              </p:nvSpPr>
              <p:spPr bwMode="auto">
                <a:xfrm rot="13465000">
                  <a:off x="6392092" y="1059537"/>
                  <a:ext cx="867508" cy="732308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vert="horz" wrap="square" lIns="91435" tIns="45718" rIns="91435" bIns="4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58396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36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22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4966898" y="1606818"/>
                  <a:ext cx="1947826" cy="1077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1369" tIns="45685" rIns="91369" bIns="45685">
                  <a:spAutoFit/>
                </a:bodyPr>
                <a:lstStyle>
                  <a:lvl1pPr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913368" eaLnBrk="1" hangingPunct="1"/>
                  <a:r>
                    <a:rPr lang="th-TH" sz="40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ประเทศไทย</a:t>
                  </a:r>
                  <a:endParaRPr lang="en-US" sz="40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  <a:p>
                  <a:pPr algn="ctr" defTabSz="913368" eaLnBrk="1" hangingPunct="1"/>
                  <a:r>
                    <a:rPr lang="en-US" sz="24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3.0</a:t>
                  </a:r>
                  <a:endParaRPr lang="th-TH" sz="24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</p:txBody>
            </p:sp>
            <p:sp>
              <p:nvSpPr>
                <p:cNvPr id="23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7055130" y="504313"/>
                  <a:ext cx="1947826" cy="1077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1369" tIns="45685" rIns="91369" bIns="45685">
                  <a:spAutoFit/>
                </a:bodyPr>
                <a:lstStyle>
                  <a:lvl1pPr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913368" eaLnBrk="1" hangingPunct="1"/>
                  <a:r>
                    <a:rPr lang="th-TH" sz="40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ประเทศไทย</a:t>
                  </a:r>
                  <a:endParaRPr lang="en-US" sz="40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  <a:p>
                  <a:pPr algn="ctr" defTabSz="913368" eaLnBrk="1" hangingPunct="1"/>
                  <a:r>
                    <a:rPr lang="en-US" sz="24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4.0</a:t>
                  </a:r>
                  <a:endParaRPr lang="th-TH" sz="24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55576" y="4273914"/>
                  <a:ext cx="1367672" cy="461661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defTabSz="909909"/>
                  <a:r>
                    <a:rPr lang="th-TH" sz="2400" b="1" dirty="0">
                      <a:solidFill>
                        <a:srgbClr val="FFFFFF"/>
                      </a:solidFill>
                      <a:latin typeface="DB Chidlom X" pitchFamily="2" charset="-34"/>
                      <a:cs typeface="DB Chidlom X" pitchFamily="2" charset="-34"/>
                    </a:rPr>
                    <a:t>เกษตรกรรม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432677" y="3116016"/>
                  <a:ext cx="1747584" cy="461661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defTabSz="909909"/>
                  <a:r>
                    <a:rPr lang="th-TH" sz="2400" b="1" dirty="0">
                      <a:solidFill>
                        <a:srgbClr val="FFFFFF"/>
                      </a:solidFill>
                      <a:latin typeface="DB Chidlom X" pitchFamily="2" charset="-34"/>
                      <a:cs typeface="DB Chidlom X" pitchFamily="2" charset="-34"/>
                    </a:rPr>
                    <a:t>อุตสาหกรรมเบา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809807" y="2586177"/>
                  <a:ext cx="1890251" cy="461661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defTabSz="909909"/>
                  <a:r>
                    <a:rPr lang="th-TH" sz="2400" b="1" dirty="0">
                      <a:solidFill>
                        <a:srgbClr val="FFFFFF"/>
                      </a:solidFill>
                      <a:latin typeface="DB Chidlom X" pitchFamily="2" charset="-34"/>
                      <a:cs typeface="DB Chidlom X" pitchFamily="2" charset="-34"/>
                    </a:rPr>
                    <a:t>อุตสาหกรรมหนัก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655584" y="1489880"/>
                  <a:ext cx="752119" cy="584771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defTabSz="909909"/>
                  <a:r>
                    <a:rPr lang="en-US" sz="3200" b="1" dirty="0" smtClean="0">
                      <a:solidFill>
                        <a:srgbClr val="FFFFFF"/>
                      </a:solidFill>
                      <a:latin typeface="DB Chidlom X" pitchFamily="2" charset="-34"/>
                      <a:cs typeface="DB Chidlom X" pitchFamily="2" charset="-34"/>
                    </a:rPr>
                    <a:t>???</a:t>
                  </a:r>
                  <a:endParaRPr lang="th-TH" sz="32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3878851" y="5301208"/>
                <a:ext cx="2347465" cy="707864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รายได้ปานกลาง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444209" y="5301208"/>
                <a:ext cx="2347465" cy="707864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รายได้สูง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28391" y="6105508"/>
                <a:ext cx="2347465" cy="400087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rPr>
                  <a:t>ขับเคลื่อนด้วยทรัพยากร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779912" y="6093296"/>
                <a:ext cx="2347465" cy="400087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rPr>
                  <a:t>ขับเคลื่อนด้วยประสิทธิภาพ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444208" y="6105508"/>
                <a:ext cx="2347465" cy="400087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rPr>
                  <a:t>ขับเคลื่อนด้วยนวัตกรรม</a:t>
                </a:r>
              </a:p>
            </p:txBody>
          </p:sp>
        </p:grpSp>
        <p:sp>
          <p:nvSpPr>
            <p:cNvPr id="4" name="Rectangle 2"/>
            <p:cNvSpPr>
              <a:spLocks/>
            </p:cNvSpPr>
            <p:nvPr/>
          </p:nvSpPr>
          <p:spPr bwMode="auto">
            <a:xfrm>
              <a:off x="464821" y="72911"/>
              <a:ext cx="4334497" cy="503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285" tIns="53571" rIns="89285" bIns="53571" anchor="ctr"/>
            <a:lstStyle/>
            <a:p>
              <a:pPr defTabSz="912608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3600" b="1" dirty="0">
                  <a:solidFill>
                    <a:srgbClr val="7030A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โมเดลประเทศไทย 4.0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088" y="3514709"/>
              <a:ext cx="5857875" cy="1362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สี่เหลี่ยมผืนผ้า 4"/>
          <p:cNvSpPr/>
          <p:nvPr/>
        </p:nvSpPr>
        <p:spPr>
          <a:xfrm>
            <a:off x="6983437" y="6519446"/>
            <a:ext cx="5004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คณะกรรมการพัฒนาการเศรษฐกิจและสังคมแห่งชาติ, กรกฎาคม 2558</a:t>
            </a:r>
          </a:p>
        </p:txBody>
      </p:sp>
    </p:spTree>
    <p:extLst>
      <p:ext uri="{BB962C8B-B14F-4D97-AF65-F5344CB8AC3E}">
        <p14:creationId xmlns:p14="http://schemas.microsoft.com/office/powerpoint/2010/main" val="201463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067" y="169333"/>
            <a:ext cx="5512823" cy="1388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4687" y="3015680"/>
            <a:ext cx="106599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ความร่วมมือกับสถานประกอบการ </a:t>
            </a:r>
            <a:r>
              <a:rPr lang="th-TH" sz="3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เป็นการจัดการศึกษาระหว่างสถานประกอบการและสถานศึกษา โดยมุ่งเน้นให้นักศึกษาได้ฝึกปฏิบัติจริงและเมื่อจบการศึกษาแล้ว 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สามารถประกอบอาชีพได้ทันที </a:t>
            </a:r>
          </a:p>
        </p:txBody>
      </p:sp>
      <p:sp>
        <p:nvSpPr>
          <p:cNvPr id="7" name="Rectangle 6"/>
          <p:cNvSpPr/>
          <p:nvPr/>
        </p:nvSpPr>
        <p:spPr>
          <a:xfrm>
            <a:off x="891823" y="1702129"/>
            <a:ext cx="10622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การทำ</a:t>
            </a:r>
            <a:r>
              <a:rPr lang="th-TH" sz="36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ให้ </a:t>
            </a:r>
            <a:r>
              <a:rPr lang="th-TH" sz="3600" b="1" dirty="0" err="1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36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มี</a:t>
            </a:r>
            <a:r>
              <a:rPr lang="th-TH" sz="36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ความเป็นเลิศเฉพาะด้าน </a:t>
            </a:r>
            <a:r>
              <a:rPr lang="th-TH" sz="36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ให้</a:t>
            </a:r>
            <a:r>
              <a:rPr lang="th-TH" sz="3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มีการจัดการศึกษาทางด้านเทคโนโลยีฐานวิทยาศาสตร์ </a:t>
            </a:r>
            <a:r>
              <a:rPr lang="th-TH" sz="36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ผลิตบัณฑิตนักปฏิบัติ มืออาชีพ</a:t>
            </a:r>
            <a:r>
              <a:rPr lang="th-TH" sz="3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	</a:t>
            </a:r>
            <a:endParaRPr lang="th-TH" sz="3600" b="1" dirty="0" smtClean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3397" y="4875925"/>
            <a:ext cx="10524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จัด</a:t>
            </a:r>
            <a:r>
              <a:rPr lang="th-TH" sz="36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การศึกษามาตรฐานสากล </a:t>
            </a:r>
            <a:r>
              <a:rPr lang="th-TH" sz="36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ร่วมมือ</a:t>
            </a:r>
            <a:r>
              <a:rPr lang="th-TH" sz="3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กับกลุ่มประเทศ</a:t>
            </a:r>
            <a:r>
              <a:rPr lang="th-TH" sz="36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อาเซียน รวมทั้ง</a:t>
            </a:r>
            <a:r>
              <a:rPr lang="th-TH" sz="3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จีน ญี่ปุ่น เกาหลี และยุโรปบางประเทศ ได้แก่ อังกฤษ  เดนมาร์ค เยอรมัน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267" y="819043"/>
            <a:ext cx="3320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วาระเร่งด่วนของอาชีวศึกษา</a:t>
            </a:r>
            <a:endParaRPr lang="en-US" sz="2800" b="1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81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0791" y="2646547"/>
            <a:ext cx="75007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 err="1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6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พระนคร ในบริบทปัจจุบัน</a:t>
            </a:r>
            <a:endParaRPr lang="th-TH" sz="60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30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576" y="332656"/>
            <a:ext cx="7011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Where are we now? (Internal Factors)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85" y="1295806"/>
            <a:ext cx="8843816" cy="4340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62935" y="5764681"/>
            <a:ext cx="427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Ref: </a:t>
            </a:r>
            <a:r>
              <a:rPr lang="th-TH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กองนโยบายและแผนของแต่ละมหาวิทยาลัย พศ</a:t>
            </a:r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.2557</a:t>
            </a:r>
            <a:endParaRPr lang="en-US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47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00" y="969483"/>
            <a:ext cx="10195532" cy="4957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9576" y="332656"/>
            <a:ext cx="7011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Where are we now? (Internal Factors)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0172" y="1095622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จำนวนคน</a:t>
            </a:r>
            <a:endParaRPr lang="en-US" sz="2000" b="1" dirty="0">
              <a:solidFill>
                <a:srgbClr val="0000FF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3952" y="5885867"/>
            <a:ext cx="427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Ref: </a:t>
            </a:r>
            <a:r>
              <a:rPr lang="th-TH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กองนโยบายและแผนของแต่ละมหาวิทยาลัย พศ</a:t>
            </a:r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.2557</a:t>
            </a:r>
            <a:endParaRPr lang="en-US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07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691" y="341524"/>
            <a:ext cx="10124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สาเหตุและความจำเป็น</a:t>
            </a:r>
            <a:r>
              <a:rPr lang="en-US" sz="4800" b="1" dirty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 </a:t>
            </a:r>
            <a:r>
              <a:rPr lang="th-TH" sz="4800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ต้อง</a:t>
            </a:r>
            <a:r>
              <a:rPr lang="th-TH" sz="4800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พัฒนา </a:t>
            </a:r>
            <a:r>
              <a:rPr lang="en-US" sz="6600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RMUTP</a:t>
            </a:r>
            <a:endParaRPr lang="en-US" sz="6600" b="1" dirty="0">
              <a:solidFill>
                <a:srgbClr val="7030A0"/>
              </a:solidFill>
              <a:latin typeface="DB Chidlom X" pitchFamily="2" charset="-34"/>
              <a:cs typeface="DB Chidlom X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352" y="1563851"/>
            <a:ext cx="114538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การกำเนิดแห่งราชมงคล </a:t>
            </a:r>
            <a:r>
              <a:rPr lang="en-US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 อันเป็นมิ่งมงคลแห่งพระราชา</a:t>
            </a:r>
            <a:r>
              <a:rPr lang="en-US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ความเป็นมา ที่ภาคภูมิของ </a:t>
            </a:r>
            <a:r>
              <a:rPr lang="th-TH" sz="4000" dirty="0" err="1" smtClean="0"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. พระนคร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ปัจจัยสู่การเปลี่ยนแปลงจากภายนอก</a:t>
            </a:r>
            <a:endParaRPr lang="en-US" sz="4000" dirty="0" smtClean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มทร. </a:t>
            </a:r>
            <a:r>
              <a:rPr lang="th-TH" sz="4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พระ</a:t>
            </a: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นคร</a:t>
            </a:r>
            <a:r>
              <a:rPr lang="en-US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ในบริบทปัจจุบัน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 smtClean="0">
                <a:solidFill>
                  <a:srgbClr val="FF00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ปัจจัยเสี่ยงที่มีผลต่อการคงอยู่ของหลักสูตร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การเริ่มต้นพัฒนา </a:t>
            </a:r>
            <a:r>
              <a:rPr lang="th-TH" sz="4000" b="1" dirty="0" err="1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</a:t>
            </a:r>
            <a:r>
              <a:rPr lang="th-TH" sz="4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พระนคร สู่</a:t>
            </a: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อนาคตที่ยั่งยืนของ</a:t>
            </a:r>
            <a:r>
              <a:rPr lang="th-TH" sz="4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ประเทศ</a:t>
            </a: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ไทย</a:t>
            </a:r>
            <a:endParaRPr lang="th-TH" sz="4000" dirty="0" smtClean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70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01" y="0"/>
            <a:ext cx="7401185" cy="1072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2935" y="5907900"/>
            <a:ext cx="427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Ref: </a:t>
            </a:r>
            <a:r>
              <a:rPr lang="th-TH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กองนโยบายและแผนของแต่ละมหาวิทยาลัย พศ</a:t>
            </a:r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.2557</a:t>
            </a:r>
            <a:endParaRPr lang="en-US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926" y="638978"/>
            <a:ext cx="8279845" cy="533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2255" y="0"/>
            <a:ext cx="848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Where are we now? (External Factors)</a:t>
            </a:r>
          </a:p>
        </p:txBody>
      </p:sp>
      <p:sp>
        <p:nvSpPr>
          <p:cNvPr id="3" name="Rectangle 2"/>
          <p:cNvSpPr/>
          <p:nvPr/>
        </p:nvSpPr>
        <p:spPr>
          <a:xfrm>
            <a:off x="772733" y="701007"/>
            <a:ext cx="98687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การจัดอันดับเว็บไซต์มหาวิทยาลัยโดยระบบ 4 </a:t>
            </a:r>
            <a:r>
              <a:rPr lang="en-US" sz="28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International Colleges &amp; Universities 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(4icu.org) </a:t>
            </a:r>
            <a:r>
              <a:rPr lang="th-TH" sz="28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ซึ่งเป็นหน่วยงานอิสระ มีสำนักงานอยู่ที่ประเทศออสเตรเลีย</a:t>
            </a:r>
            <a:endParaRPr lang="en-US" sz="2800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913" y="4829394"/>
            <a:ext cx="11178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4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icu.org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เดือน กรกฎาคม 2014 มีสถาบันการศึกษาถูกจัดอันดับ จ านวน 11,307 แห่ง จาก 200 ประเทศ </a:t>
            </a:r>
            <a:r>
              <a:rPr lang="th-TH" sz="2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เทคโนโลยีราชมงคลพระนคร อยู่ใน</a:t>
            </a:r>
            <a:r>
              <a:rPr lang="th-TH" sz="2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อันดับ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ที่ </a:t>
            </a:r>
            <a:r>
              <a:rPr lang="th-TH" sz="20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2267 ของโลก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อันดับที่ 24 ของประเทศไทย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Massachusetts Institute of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Technology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อยู่ใน</a:t>
            </a:r>
            <a:r>
              <a:rPr lang="th-TH" sz="2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อันดับ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1 ของโลก  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Peking University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อยู่ในอันดับ 1 ของ</a:t>
            </a:r>
            <a:r>
              <a:rPr lang="th-TH" sz="2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เอเชีย 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และ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Mahidol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University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อยู่ในอันดับ 1 ของประเทศไทย</a:t>
            </a:r>
            <a:endParaRPr lang="en-US" sz="20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90" y="1571170"/>
            <a:ext cx="6263518" cy="32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2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5770" y="2537775"/>
            <a:ext cx="94564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ปัจจัยเสี่ยงที่มีผลต่อการคงอยู่ของ</a:t>
            </a:r>
            <a:r>
              <a:rPr lang="th-TH" sz="5400" b="1" dirty="0" smtClean="0">
                <a:solidFill>
                  <a:srgbClr val="FF00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หลักสูตร</a:t>
            </a:r>
            <a:endParaRPr lang="th-TH" sz="5400" dirty="0">
              <a:solidFill>
                <a:srgbClr val="FF000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82" y="430423"/>
            <a:ext cx="2434106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มหาวิทยาลัยของรัฐ</a:t>
            </a:r>
            <a:r>
              <a:rPr lang="th-TH" sz="8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และมหาวิทยาลัยในสังกัดของรัฐ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จุฬาลงกรณ์มหาวิทยาลัย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มหาวิทยาลัยเกษตรศาสตร์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มหาวิทยาลัยเชียงใหม่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มหาวิทยาลัยเทคโนโลยีพระจอมเกล้าธนบุรี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</a:t>
            </a:r>
            <a:r>
              <a:rPr lang="th-TH" sz="8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พระจอมเกล้าพระนครเหนือ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สุร</a:t>
            </a: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มหาวิทยาลัยแม่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โจ้</a:t>
            </a:r>
            <a:endParaRPr lang="th-TH" sz="12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มหาวิทยาลัยแม่ฟ้าหลวง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มหาวิทยาลัยขอนแก่น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มหาวิทยาลัยทักษิณ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มหาวิทยาลัยธรรมศาสตร์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มหาวิทยาลัยนเรศวร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มหาวิทยาลัยนครพนม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มหาวิทยาลัยนราธิวาสราชนครินทร์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มหาวิทยาลัยนว</a:t>
            </a: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มินท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ราธิ</a:t>
            </a: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มหาวิทยาลัยบูรพา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มหาวิทยาลัยพะเยา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มหาวิทยาลัยมหาจุฬาลง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</a:t>
            </a: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ราชวิทยาลัย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มหามกุฏ</a:t>
            </a: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ราชวิทยาลัย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มหาวิทยาลัยมหาสารคาม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มหาวิทยาลัยมหิดล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มหาวิทยาลัยรามคำแหง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มหาวิทยาลัยวลัยลักษณ์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มหาวิทยาลัยศรีนครินทรวิ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โรฒ</a:t>
            </a:r>
            <a:endParaRPr lang="th-TH" sz="12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มหาวิทยาลัยศิลปากร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มหาวิทยาลัยสงขลานครินทร์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มหาวิทยาลัยสุโขทัยธรรมาธิราช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มหาวิทยาลัยอุบลราชธานี</a:t>
            </a:r>
            <a:endParaRPr lang="en-US" sz="12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28 สถาบัน</a:t>
            </a:r>
          </a:p>
        </p:txBody>
      </p:sp>
      <p:sp>
        <p:nvSpPr>
          <p:cNvPr id="3" name="Rectangle 2"/>
          <p:cNvSpPr/>
          <p:nvPr/>
        </p:nvSpPr>
        <p:spPr>
          <a:xfrm>
            <a:off x="2406087" y="430423"/>
            <a:ext cx="19442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b="1" u="sng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endParaRPr lang="th-TH" dirty="0">
              <a:solidFill>
                <a:srgbClr val="008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เชียงใหม่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เชียงราย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เทพสตรี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เพชรบุรี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เพชรบูรณ์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กาญจนบุรี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กาฬสินธุ์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กำแพงเพชร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ภัฏจันทร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เกษม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ชัยภูมิ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ธนบุรี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นครปฐม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นครราช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2" tooltip="สี"/>
              </a:rPr>
              <a:t>สี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นครศรีธรรมราช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นครสวรรค์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บ้านสมเด็จเจ้าพระยา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บุรีรัมย์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พระนคร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พระนครศรีอยุธยา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พิบูลสงคราม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ภูเก็ต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มหาสารคาม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ยะลา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ร้อยเอ็ด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ราชนครินทร์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รำไพ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พรรณี</a:t>
            </a:r>
            <a:endParaRPr lang="th-TH" sz="1200" dirty="0">
              <a:solidFill>
                <a:srgbClr val="008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ลำปาง</a:t>
            </a:r>
          </a:p>
          <a:p>
            <a:r>
              <a:rPr lang="th-TH" sz="24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2400" b="1" dirty="0" smtClean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400" b="1" dirty="0" smtClean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sz="24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30493" y="443301"/>
            <a:ext cx="213772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สถาบันอุดมศึกษาอื่นๆของรัฐ</a:t>
            </a:r>
            <a:endParaRPr lang="th-TH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โรงเรียนนายร้อยตำรวจ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โรงเรียนนายร้อยพระจุลจอมเกล้า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โรงเรียนนายเรือ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โรงเรียนนายเรืออากาศ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วิทยาลัยพยาบาลกองทัพบก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วิทยาลัยพยาบาลกองทัพเรือ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วิทยาลัยพยาบาลตำรวจ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วิทยาลัยพยาบาลทหารอากาศ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วิทยาลัยพยาบาลสภากาชาดไทย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วิทยาลัยแพทยศาสตร์พระมงกุฎเกล้า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สถาบันดนตรี</a:t>
            </a:r>
            <a:r>
              <a:rPr lang="th-TH" sz="1200" dirty="0" err="1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กัลยาณิ</a:t>
            </a: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วัฒนา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KMUTL</a:t>
            </a:r>
            <a:endParaRPr lang="th-TH" sz="1200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สถาบันการบิน</a:t>
            </a:r>
            <a:r>
              <a:rPr lang="th-TH" sz="1200" dirty="0" err="1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พลเรือน</a:t>
            </a:r>
            <a:endParaRPr lang="th-TH" sz="1200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สถาบันการพลศึกษา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สถาบันเทคโนโลยีปทุมวัน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</a:t>
            </a:r>
            <a:r>
              <a:rPr lang="th-TH" sz="1200" dirty="0" err="1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บัณฑิตพัฒ</a:t>
            </a: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นบริหารศาสตร์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สถาบันบัณฑิต</a:t>
            </a:r>
            <a:r>
              <a:rPr lang="th-TH" sz="1200" dirty="0" err="1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</a:t>
            </a: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ศิลป์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สถาบันพระบรมราชชนก</a:t>
            </a:r>
          </a:p>
          <a:p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18 สถาบัน</a:t>
            </a:r>
          </a:p>
        </p:txBody>
      </p:sp>
      <p:sp>
        <p:nvSpPr>
          <p:cNvPr id="5" name="Rectangle 4"/>
          <p:cNvSpPr/>
          <p:nvPr/>
        </p:nvSpPr>
        <p:spPr>
          <a:xfrm>
            <a:off x="6611794" y="404664"/>
            <a:ext cx="18002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มหาวิทยาลัยเอกชน</a:t>
            </a:r>
            <a:endParaRPr lang="th-TH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มหาวิทยาลัยเกริก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มหาวิทยาลัยเกษมบัณฑิต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มหาวิทยาลัยเจ้าพระยา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มหาวิทยาลัยเฉลิมกาญจนา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เซนต์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จอห์น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มหาวิทยาลัยเทคโนโลยีมหานคร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มหาวิทยาลัยเนชั่น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มหาวิทยาลัยเวบ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สเตอร์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มหาวิทยาลัยเวสเทิร์น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เอเชียน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มหาวิทยาลัยเอเชียอาคเนย์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มหาวิทยาลัยกรุงเทพ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มหาวิทยาลัยกรุงเทพธนบุรี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มหาวิทยาลัยการจัดการและเทคโนโลยีอีส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เทิร์น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มหาวิทยาลัยคริส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เตียน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มหาวิทยาลัยชินวัตร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มหาวิทยาลัยตาปี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มหาวิทยาลัยธนบุรี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มหาวิทยาลัยธุรกิจบัณฑิตย์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นอร์ท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-เชียงใหม่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นอร์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ทก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รุง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เทพ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มหาวิทยาลัยนานาชาติเอเชีย-แปซิฟิก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มหาวิทยาลัยนานาชาติแสตม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ฟอร์ด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มหาวิทยาลัยปทุมธานี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มหาวิทยาลัยพายัพ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มหาวิทยาลัยพิษณุโลก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มหาวิทยาลัยฟาฏอนี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มหาวิทยาลัยฟาร์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อีส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เทอร์น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3" tooltip="ภาคกลาง"/>
              </a:rPr>
              <a:t>ภาคกลาง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4" tooltip="ภาคตะวันออกเฉียงเหนือ"/>
              </a:rPr>
              <a:t>ภาคตะวันออกเฉียงเหนือ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มหาวิทยาลัยรังสิต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รัตน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มหาวิทยาลัยราชธานี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มหาวิทยาลัยวงษ์ชวลิตกุล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มหาวิทยาลัยศรีปทุม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มหาวิทยาลัยสยาม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มหาวิทยาลัยหอการค้าไทย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มหาวิทยาลัยหัวเฉียวเฉลิมพระเกียรติ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มหาวิทยาลัยหาดใหญ่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มหาวิทยาลัยอัสสัมชัญ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มหาวิทยาลัยอีส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เทิร์น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เอเชีย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41 สถาบัน</a:t>
            </a:r>
          </a:p>
        </p:txBody>
      </p:sp>
      <p:sp>
        <p:nvSpPr>
          <p:cNvPr id="6" name="Rectangle 5"/>
          <p:cNvSpPr/>
          <p:nvPr/>
        </p:nvSpPr>
        <p:spPr>
          <a:xfrm>
            <a:off x="8217749" y="414057"/>
            <a:ext cx="24330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สถาบันอุดมศึกษาอื่นๆของเอกชน</a:t>
            </a:r>
            <a:endParaRPr lang="th-TH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วิทยาลัยเชียงราย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เซนต์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หลุยส์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เซาธ์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อีสบางกอก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วิทยาลัยเทคโนโลยีจิตรลดา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วิทยาลัยเทคโนโลยีพนม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วันท์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วิทยาลัยเทคโนโลยี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5" tooltip="ภาคใต้"/>
              </a:rPr>
              <a:t>ภาคใต้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วิทยาลัยเทคโนโลยีสยาม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วิทยาลัยเทคโนโลยีสยาม (สยาม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วิทยาลัยแสงธรรม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วิทยาลัยกรุงเทพสุวรรณภูมิ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วิทยาลัยดุสิตธานี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6" tooltip="ทอง"/>
              </a:rPr>
              <a:t>ทอง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วิทยาลัยนครราชสีมา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วิทยาลัยนานาชาติ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เซนต์เทเร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วิทยาลัยบัณฑิตเอเชีย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วิทยาลัยพิชญ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วิทยาลัยพุทธศาสนานานาชาติ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วิทยาลัยราชพฤกษ์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วิทยาลัยลุ่มน้ำ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ปิง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วิทยาลัยสัน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ตพล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วิทยาลัยอินเตอร์เทคลำปาง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สถาบันเทคโนโลยีแห่งเอเชีย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สถาบันเทคโนโลยีแห่งอ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โยธ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สถาบันเทคโนโลยีไทย-ญี่ปุ่น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สถาบันเทคโนโลยียานยนต์มหาชัย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กันต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สถาบันการเรียนรู้เพื่อปวงชน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สถาบันการจัดการปัญญา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ภิวัฒน์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สถาบันบัณฑิตศึกษาจุฬา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ภรณ์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รัชต์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ภาคย์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สถาบันอาศรมศิลป์</a:t>
            </a:r>
          </a:p>
          <a:p>
            <a:r>
              <a:rPr lang="th-TH" sz="2400" b="1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31 สถาบัน</a:t>
            </a:r>
          </a:p>
        </p:txBody>
      </p:sp>
      <p:sp>
        <p:nvSpPr>
          <p:cNvPr id="7" name="Rectangle 6"/>
          <p:cNvSpPr/>
          <p:nvPr/>
        </p:nvSpPr>
        <p:spPr>
          <a:xfrm>
            <a:off x="9762186" y="2044560"/>
            <a:ext cx="242981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</a:t>
            </a:r>
            <a:endParaRPr lang="th-TH" dirty="0">
              <a:solidFill>
                <a:srgbClr val="99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</a:t>
            </a: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7" tooltip="กรุงเทพ"/>
              </a:rPr>
              <a:t>กรุงเทพ</a:t>
            </a:r>
            <a:endParaRPr lang="th-TH" sz="1400" dirty="0">
              <a:solidFill>
                <a:srgbClr val="99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มหาวิทยาลัยเทคโนโลยีราชมงคลตะวันออก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มหาวิทยาลัยเทคโนโลยีราชมงคลพระนคร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มหาวิทยาลัยเทคโนโลยีราชมงคลธัญบุรี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มหาวิทยาลัยเทคโนโลยีราชมงคลรัตนโกสินทร์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มหาวิทยาลัยเทคโนโลยีราชมงคลล้านนา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มหาวิทยาลัยเทคโนโลยีราชมงคลศรีวิชัย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มหาวิทยาลัยเทคโนโลยีราชมงคลสุวรรณภูมิ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มหาวิทยาลัยเทคโนโลยีราชมงคลอีสาน</a:t>
            </a:r>
          </a:p>
          <a:p>
            <a:r>
              <a:rPr lang="th-TH" sz="2800" b="1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9 สถาบัน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910" y="0"/>
            <a:ext cx="1035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การศึกษาในประเทศไทยที่เปิดสอน</a:t>
            </a:r>
            <a:r>
              <a:rPr lang="th-TH" sz="32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หลักสูตรปริญญาตรี 1</a:t>
            </a:r>
            <a:r>
              <a:rPr lang="en-US" sz="32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6</a:t>
            </a:r>
            <a:r>
              <a:rPr lang="th-TH" sz="32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5 </a:t>
            </a:r>
            <a:r>
              <a:rPr lang="th-TH" sz="32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สถาบัน</a:t>
            </a:r>
            <a:endParaRPr lang="en-US" sz="3200" b="1" dirty="0">
              <a:solidFill>
                <a:srgbClr val="0033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214" y="6465194"/>
            <a:ext cx="3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ที่มา </a:t>
            </a:r>
            <a:r>
              <a:rPr lang="en-US" dirty="0" smtClean="0"/>
              <a:t>: </a:t>
            </a:r>
            <a:r>
              <a:rPr lang="th-TH" dirty="0" smtClean="0"/>
              <a:t>สำนักงานสถิติแห่งชาติ 2557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1"/>
            <a:ext cx="3600400" cy="6462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335" y="2145167"/>
            <a:ext cx="3213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Input</a:t>
            </a:r>
            <a:r>
              <a:rPr lang="th-TH" sz="28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(</a:t>
            </a:r>
            <a:r>
              <a:rPr lang="th-TH" sz="28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คน</a:t>
            </a:r>
            <a:r>
              <a:rPr lang="en-US" sz="28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/</a:t>
            </a:r>
            <a:r>
              <a:rPr lang="th-TH" sz="28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ปี)</a:t>
            </a:r>
            <a:endParaRPr lang="en-US" sz="2800" b="1" dirty="0">
              <a:solidFill>
                <a:srgbClr val="0033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1065" y="3461803"/>
            <a:ext cx="27889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600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477,406 </a:t>
            </a:r>
            <a:endParaRPr lang="en-US" sz="6600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2451" y="3500439"/>
            <a:ext cx="3752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</a:t>
            </a:r>
            <a:r>
              <a:rPr lang="th-TH" sz="6600" dirty="0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6</a:t>
            </a:r>
            <a:r>
              <a:rPr lang="en-US" sz="6600" dirty="0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5 </a:t>
            </a:r>
            <a:r>
              <a:rPr lang="th-TH" sz="6600" dirty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สถาบัน</a:t>
            </a:r>
            <a:endParaRPr lang="en-US" sz="6600" dirty="0">
              <a:solidFill>
                <a:srgbClr val="0066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1948" y="4935904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*</a:t>
            </a:r>
            <a:r>
              <a:rPr lang="th-TH" sz="4400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ว่างงาน </a:t>
            </a:r>
            <a:endParaRPr lang="en-US" sz="4400" dirty="0">
              <a:solidFill>
                <a:srgbClr val="0033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8776" y="5373111"/>
            <a:ext cx="3059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 smtClean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113,000 </a:t>
            </a:r>
            <a:r>
              <a:rPr lang="th-TH" sz="5400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คน</a:t>
            </a:r>
            <a:endParaRPr lang="en-US" sz="5400" dirty="0">
              <a:solidFill>
                <a:srgbClr val="FF0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5634" y="2158046"/>
            <a:ext cx="33657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Process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59351" y="3551955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.......</a:t>
            </a:r>
            <a:r>
              <a:rPr lang="en-US" sz="5400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?</a:t>
            </a:r>
            <a:r>
              <a:rPr lang="th-TH" sz="5400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.......คน</a:t>
            </a:r>
            <a:endParaRPr lang="en-US" sz="5400" dirty="0">
              <a:solidFill>
                <a:srgbClr val="FF0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5253" y="5099392"/>
            <a:ext cx="313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ตกงานสะสมถึงปีปัจจุบัน</a:t>
            </a:r>
            <a:endParaRPr lang="en-US" sz="2800" dirty="0">
              <a:solidFill>
                <a:srgbClr val="0033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432915" y="4040785"/>
            <a:ext cx="720080" cy="80455"/>
          </a:xfrm>
          <a:prstGeom prst="rightArrow">
            <a:avLst/>
          </a:prstGeom>
          <a:solidFill>
            <a:srgbClr val="008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7667866" y="4022639"/>
            <a:ext cx="648072" cy="111479"/>
          </a:xfrm>
          <a:prstGeom prst="rightArrow">
            <a:avLst/>
          </a:prstGeom>
          <a:solidFill>
            <a:srgbClr val="008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9144" y="2106531"/>
            <a:ext cx="4232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Output</a:t>
            </a:r>
            <a:r>
              <a:rPr lang="en-US" sz="2400" b="1" dirty="0" smtClean="0">
                <a:solidFill>
                  <a:srgbClr val="0033CC"/>
                </a:solidFill>
                <a:latin typeface="Arial Rounded MT Bold" panose="020F0704030504030204" pitchFamily="34" charset="0"/>
                <a:cs typeface="DB Chidlom X Bold" panose="02000806000000020004" pitchFamily="2" charset="-34"/>
              </a:rPr>
              <a:t>(KM)</a:t>
            </a:r>
            <a:endParaRPr lang="en-US" sz="2400" b="1" dirty="0">
              <a:solidFill>
                <a:srgbClr val="0033CC"/>
              </a:solidFill>
              <a:latin typeface="Arial Rounded MT Bold" panose="020F0704030504030204" pitchFamily="34" charset="0"/>
              <a:cs typeface="DB Chidlom X Bold" panose="02000806000000020004" pitchFamily="2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37882" y="0"/>
            <a:ext cx="4974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การผลิต</a:t>
            </a:r>
          </a:p>
          <a:p>
            <a:pPr algn="ctr"/>
            <a:r>
              <a:rPr lang="th-TH" sz="3200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บัณฑิต</a:t>
            </a:r>
            <a:r>
              <a:rPr lang="th-TH" sz="3200" dirty="0" smtClean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ระดับปริญญา</a:t>
            </a:r>
            <a:r>
              <a:rPr lang="th-TH" sz="3200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ตรี</a:t>
            </a:r>
          </a:p>
          <a:p>
            <a:pPr algn="ctr"/>
            <a:r>
              <a:rPr lang="th-TH" sz="3200" dirty="0" smtClean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165 สถาบัน</a:t>
            </a:r>
            <a:r>
              <a:rPr lang="th-TH" sz="3200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ในประเทศไทย</a:t>
            </a:r>
            <a:endParaRPr lang="en-US" sz="3200" dirty="0">
              <a:solidFill>
                <a:srgbClr val="00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530894" y="2829526"/>
            <a:ext cx="720080" cy="216024"/>
          </a:xfrm>
          <a:prstGeom prst="rightArrow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469204" y="2842405"/>
            <a:ext cx="720080" cy="216024"/>
          </a:xfrm>
          <a:prstGeom prst="rightArrow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01" y="5840983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prstClr val="black"/>
                </a:solidFill>
              </a:rPr>
              <a:t>ที่มา 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th-TH" sz="2800" dirty="0">
                <a:solidFill>
                  <a:prstClr val="black"/>
                </a:solidFill>
              </a:rPr>
              <a:t>สำนักงานสถิติแห่งชาติ </a:t>
            </a:r>
            <a:r>
              <a:rPr lang="th-TH" sz="2800" dirty="0" smtClean="0">
                <a:solidFill>
                  <a:prstClr val="black"/>
                </a:solidFill>
              </a:rPr>
              <a:t>2557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2908" y="3335931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 = 3</a:t>
            </a:r>
            <a:r>
              <a:rPr lang="th-TH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,250</a:t>
            </a:r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คน</a:t>
            </a:r>
            <a:endParaRPr lang="en-US" sz="28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9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968" y="85785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ดังนั้น</a:t>
            </a:r>
            <a:r>
              <a:rPr lang="en-US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ทุก</a:t>
            </a:r>
            <a:r>
              <a:rPr lang="th-TH" sz="36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หลักสูตรจึงควรจะต้องวิเคราะห์</a:t>
            </a:r>
            <a:r>
              <a:rPr lang="th-TH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หลักสูตร</a:t>
            </a:r>
            <a:r>
              <a:rPr lang="en-US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 </a:t>
            </a:r>
            <a:r>
              <a:rPr lang="th-TH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ให้</a:t>
            </a:r>
            <a:r>
              <a:rPr lang="th-TH" sz="36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มีเอกลักษณ์เฉพาะเพื่อ</a:t>
            </a:r>
            <a:r>
              <a:rPr lang="th-TH" sz="3600" b="1" u="sng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คุณภาพที่สูงกว่า</a:t>
            </a:r>
            <a:endParaRPr lang="en-US" sz="3600" b="1" u="sng" dirty="0">
              <a:solidFill>
                <a:srgbClr val="0033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2050" name="Picture 2" descr="http://www.kanomodel.com/wp-content/uploads/2014/03/figure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90" y="1421581"/>
            <a:ext cx="4620074" cy="451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360362" y="388362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DB Chidlom X" panose="02000506000000020004" pitchFamily="2" charset="-34"/>
                <a:cs typeface="DB Chidlom X" panose="02000506000000020004" pitchFamily="2" charset="-34"/>
              </a:rPr>
              <a:t>a theory of product development and</a:t>
            </a:r>
            <a:r>
              <a:rPr lang="en-US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 customer satisfaction developed </a:t>
            </a:r>
            <a:r>
              <a:rPr lang="en-US" dirty="0">
                <a:latin typeface="DB Chidlom X" panose="02000506000000020004" pitchFamily="2" charset="-34"/>
                <a:cs typeface="DB Chidlom X" panose="02000506000000020004" pitchFamily="2" charset="-34"/>
              </a:rPr>
              <a:t>in the 1980s by Professor </a:t>
            </a:r>
            <a:r>
              <a:rPr lang="en-US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Noriaki</a:t>
            </a:r>
            <a:r>
              <a:rPr lang="en-US" dirty="0">
                <a:latin typeface="DB Chidlom X" panose="02000506000000020004" pitchFamily="2" charset="-34"/>
                <a:cs typeface="DB Chidlom X" panose="02000506000000020004" pitchFamily="2" charset="-34"/>
              </a:rPr>
              <a:t> Kano,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676" y="0"/>
            <a:ext cx="8968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endParaRPr lang="en-US" sz="72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ched Right Arrow 1"/>
          <p:cNvSpPr/>
          <p:nvPr/>
        </p:nvSpPr>
        <p:spPr>
          <a:xfrm>
            <a:off x="1847528" y="3482863"/>
            <a:ext cx="3312368" cy="864096"/>
          </a:xfrm>
          <a:prstGeom prst="notchedRightArrow">
            <a:avLst/>
          </a:prstGeom>
          <a:gradFill>
            <a:gsLst>
              <a:gs pos="32000">
                <a:srgbClr val="CC00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otched Right Arrow 2"/>
          <p:cNvSpPr/>
          <p:nvPr/>
        </p:nvSpPr>
        <p:spPr>
          <a:xfrm>
            <a:off x="4979390" y="3377484"/>
            <a:ext cx="1360539" cy="1080120"/>
          </a:xfrm>
          <a:prstGeom prst="notchedRightArrow">
            <a:avLst/>
          </a:prstGeom>
          <a:solidFill>
            <a:srgbClr val="7030A0"/>
          </a:solidFill>
          <a:ln w="25400">
            <a:gradFill>
              <a:gsLst>
                <a:gs pos="0">
                  <a:srgbClr val="7030A0"/>
                </a:gs>
                <a:gs pos="29000">
                  <a:schemeClr val="accent1">
                    <a:lumMod val="45000"/>
                    <a:lumOff val="55000"/>
                  </a:schemeClr>
                </a:gs>
                <a:gs pos="48000">
                  <a:srgbClr val="00B050"/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otched Right Arrow 3"/>
          <p:cNvSpPr/>
          <p:nvPr/>
        </p:nvSpPr>
        <p:spPr>
          <a:xfrm>
            <a:off x="6119446" y="3324896"/>
            <a:ext cx="1560730" cy="1185499"/>
          </a:xfrm>
          <a:prstGeom prst="notchedRightArrow">
            <a:avLst/>
          </a:prstGeom>
          <a:solidFill>
            <a:srgbClr val="92D050"/>
          </a:solidFill>
          <a:ln>
            <a:gradFill>
              <a:gsLst>
                <a:gs pos="0">
                  <a:srgbClr val="00B050"/>
                </a:gs>
                <a:gs pos="41000">
                  <a:srgbClr val="9900CC"/>
                </a:gs>
                <a:gs pos="78000">
                  <a:srgbClr val="9900CC"/>
                </a:gs>
                <a:gs pos="100000">
                  <a:srgbClr val="9900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otched Right Arrow 4"/>
          <p:cNvSpPr/>
          <p:nvPr/>
        </p:nvSpPr>
        <p:spPr>
          <a:xfrm>
            <a:off x="7329268" y="3068961"/>
            <a:ext cx="2609624" cy="1689555"/>
          </a:xfrm>
          <a:prstGeom prst="notchedRightArrow">
            <a:avLst/>
          </a:prstGeom>
          <a:solidFill>
            <a:srgbClr val="008000"/>
          </a:solidFill>
          <a:ln>
            <a:gradFill>
              <a:gsLst>
                <a:gs pos="0">
                  <a:srgbClr val="9900CC"/>
                </a:gs>
                <a:gs pos="70000">
                  <a:srgbClr val="9900CC"/>
                </a:gs>
                <a:gs pos="90000">
                  <a:srgbClr val="008080"/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39616" y="2636913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23,500</a:t>
            </a:r>
            <a:r>
              <a:rPr lang="en-US" sz="4800" b="1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4800" b="1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คน </a:t>
            </a:r>
            <a:endParaRPr lang="en-US" sz="4800" b="1" dirty="0">
              <a:solidFill>
                <a:srgbClr val="CC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2564905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30,000 คน </a:t>
            </a:r>
            <a:endParaRPr lang="en-US" sz="4800" b="1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87888" y="2420888"/>
            <a:ext cx="0" cy="1224136"/>
          </a:xfrm>
          <a:prstGeom prst="line">
            <a:avLst/>
          </a:prstGeom>
          <a:ln w="1174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79576" y="2662871"/>
            <a:ext cx="2808312" cy="0"/>
          </a:xfrm>
          <a:prstGeom prst="straightConnector1">
            <a:avLst/>
          </a:prstGeom>
          <a:ln w="571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39616" y="213285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10 ปี (</a:t>
            </a:r>
            <a:r>
              <a:rPr lang="en-US" sz="2400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2548-2557</a:t>
            </a:r>
            <a:r>
              <a:rPr lang="th-TH" sz="2400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)</a:t>
            </a:r>
            <a:endParaRPr lang="en-US" sz="2400" dirty="0">
              <a:solidFill>
                <a:srgbClr val="CC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159896" y="2636912"/>
            <a:ext cx="4608512" cy="24836"/>
          </a:xfrm>
          <a:prstGeom prst="straightConnector1">
            <a:avLst/>
          </a:prstGeom>
          <a:ln w="5715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12024" y="213285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10 ปี (</a:t>
            </a:r>
            <a:r>
              <a:rPr lang="en-US" sz="2400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2558-256</a:t>
            </a:r>
            <a:r>
              <a:rPr lang="th-TH" sz="2400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7)</a:t>
            </a:r>
            <a:endParaRPr lang="en-US" sz="2400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3552" y="1360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u="sng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th-TH" sz="7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4000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สถิติการผลิตบัณฑิต</a:t>
            </a:r>
            <a:endParaRPr lang="en-US" sz="4000" dirty="0">
              <a:solidFill>
                <a:srgbClr val="00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876" y="4804795"/>
            <a:ext cx="1066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ที่ผ่านมา บัณฑิต</a:t>
            </a:r>
            <a:r>
              <a:rPr lang="th-TH" sz="4400" dirty="0" smtClean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คุณภาพ (มืออาชีพ) เป็นใคร</a:t>
            </a:r>
            <a:r>
              <a:rPr lang="en-US" sz="4400" dirty="0" smtClean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?</a:t>
            </a:r>
            <a:r>
              <a:rPr lang="th-TH" sz="4400" dirty="0" smtClean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และ หลักสูตรในอนาคตที่สอดคล้องกับการเปลี่ยนแปลง ควรเป็นอย่างไร</a:t>
            </a:r>
            <a:r>
              <a:rPr lang="en-US" sz="4400" dirty="0" smtClean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?</a:t>
            </a:r>
            <a:endParaRPr lang="en-US" sz="4400" dirty="0">
              <a:solidFill>
                <a:srgbClr val="0000FF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7648" y="1412777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อดีต</a:t>
            </a:r>
            <a:endParaRPr lang="en-US" sz="6000" dirty="0">
              <a:solidFill>
                <a:srgbClr val="CC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9816" y="1412777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ปัจจุบัน</a:t>
            </a:r>
            <a:endParaRPr lang="en-US" sz="6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96200" y="1412777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อนาคต</a:t>
            </a:r>
            <a:endParaRPr lang="en-US" sz="6000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518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98" y="1231622"/>
            <a:ext cx="4707726" cy="4125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4435" y="1180107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การจัดอันดับจากทั้งหน่วยงานระดับชาติและนานาชาติ</a:t>
            </a:r>
          </a:p>
          <a:p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ต้องพิจารณาหลายสถาบัน ได้แก่ </a:t>
            </a:r>
            <a:endParaRPr lang="en-US" sz="20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สำนั กงานคณะกรรมการการอุดมศึกษา (สกอ. 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สำนักงานรับรองมาตรฐานและประเมินคุณภาพการ</a:t>
            </a:r>
          </a:p>
          <a:p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     ศึกษา ( สมศ. 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การประเมินผลงานวิจัยเชิงวิชาการโดย </a:t>
            </a:r>
            <a:r>
              <a:rPr lang="th-TH" sz="2000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สกว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 . นิตยสารเอเชีย</a:t>
            </a:r>
            <a:r>
              <a:rPr lang="th-TH" sz="2000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วีก</a:t>
            </a:r>
            <a:endParaRPr lang="th-TH" sz="20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นิตยสารไทมส์ ไฮเออร์ เอ</a:t>
            </a:r>
            <a:r>
              <a:rPr lang="th-TH" sz="2000" u="sng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ดูเคชันซัป</a:t>
            </a: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พลี</a:t>
            </a:r>
            <a:r>
              <a:rPr lang="th-TH" sz="2000" u="sng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เมนต์</a:t>
            </a: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(</a:t>
            </a:r>
            <a:r>
              <a:rPr lang="en-US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The Times Higher Education Supplement) </a:t>
            </a:r>
            <a:endParaRPr lang="th-TH" sz="2000" u="sng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บริษัท </a:t>
            </a:r>
            <a:r>
              <a:rPr lang="en-US" sz="2000" u="sng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Quacquarelli</a:t>
            </a:r>
            <a:r>
              <a:rPr lang="en-US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 Symonds (QS) </a:t>
            </a:r>
            <a:endParaRPr lang="th-TH" sz="2000" u="sng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สถาบัน </a:t>
            </a:r>
            <a:r>
              <a:rPr lang="en-US" sz="2000" u="sng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SCImago</a:t>
            </a:r>
            <a:r>
              <a:rPr lang="en-US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 Institutions Ranking (SIR) </a:t>
            </a:r>
            <a:endParaRPr lang="th-TH" sz="2000" u="sng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เว็บโอเมตริกซ์ (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Webometrics) </a:t>
            </a:r>
            <a:endParaRPr lang="th-TH" sz="20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และ การจัดอันดับเว็บไซต์ โดย 4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International Colleges &amp; Universities (4icu.org)</a:t>
            </a:r>
          </a:p>
        </p:txBody>
      </p:sp>
      <p:sp>
        <p:nvSpPr>
          <p:cNvPr id="4" name="Rectangle 3"/>
          <p:cNvSpPr/>
          <p:nvPr/>
        </p:nvSpPr>
        <p:spPr>
          <a:xfrm>
            <a:off x="3716251" y="190989"/>
            <a:ext cx="50738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36758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393" y="1634415"/>
            <a:ext cx="8306922" cy="3855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2406" y="3318127"/>
            <a:ext cx="8064896" cy="1794199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4459" y="522373"/>
            <a:ext cx="94756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Where are we now</a:t>
            </a:r>
            <a:r>
              <a:rPr lang="en-US" sz="48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?</a:t>
            </a:r>
            <a:r>
              <a:rPr lang="th-TH" sz="48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en-US" sz="48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 And How to check it?</a:t>
            </a:r>
            <a:endParaRPr lang="en-US" sz="4800" b="1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077" y="2756037"/>
            <a:ext cx="2887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แนวทางการจัดอันดับของมหาวิทยาลัย</a:t>
            </a:r>
          </a:p>
          <a:p>
            <a:r>
              <a:rPr lang="th-TH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เช่น แนวทางของ ม</a:t>
            </a:r>
            <a:r>
              <a:rPr lang="en-US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.</a:t>
            </a:r>
            <a:r>
              <a:rPr lang="th-TH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มหิดล</a:t>
            </a:r>
            <a:r>
              <a:rPr lang="en-US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เป็นต้น</a:t>
            </a:r>
            <a:endParaRPr lang="en-US" b="1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85505" y="3318127"/>
            <a:ext cx="972590" cy="4974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9736" y="231973"/>
            <a:ext cx="5570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What do we want to be?</a:t>
            </a:r>
          </a:p>
        </p:txBody>
      </p:sp>
      <p:sp>
        <p:nvSpPr>
          <p:cNvPr id="4" name="Rectangle 3"/>
          <p:cNvSpPr/>
          <p:nvPr/>
        </p:nvSpPr>
        <p:spPr>
          <a:xfrm>
            <a:off x="798490" y="1206715"/>
            <a:ext cx="107667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</a:t>
            </a:r>
            <a:r>
              <a:rPr lang="th-TH" sz="32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เทคโนโลยีชั้นนำ</a:t>
            </a:r>
            <a:r>
              <a:rPr lang="en-US" sz="32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ด้านการผลิต</a:t>
            </a:r>
            <a:r>
              <a:rPr lang="th-TH" sz="32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บัณฑิตมืออาชีพ</a:t>
            </a:r>
          </a:p>
          <a:p>
            <a:pPr algn="ctr"/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(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A Leading Technology University in Producing Professional Graduates)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007768" y="2202748"/>
            <a:ext cx="864096" cy="578181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04409" y="2825022"/>
            <a:ext cx="29033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University Ranking?</a:t>
            </a:r>
          </a:p>
          <a:p>
            <a:r>
              <a:rPr lang="en-US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Thailand ?</a:t>
            </a:r>
          </a:p>
          <a:p>
            <a:r>
              <a:rPr lang="en-US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Asia?</a:t>
            </a:r>
          </a:p>
          <a:p>
            <a:r>
              <a:rPr lang="en-US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World?</a:t>
            </a:r>
            <a:endParaRPr lang="th-TH" sz="28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r>
              <a:rPr lang="en-US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And when? </a:t>
            </a:r>
            <a:r>
              <a:rPr lang="en-US" sz="2800" b="1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Number 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383188" y="2202748"/>
            <a:ext cx="1008112" cy="506173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640946" y="2748078"/>
            <a:ext cx="61689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มืออาชีพ</a:t>
            </a:r>
            <a:r>
              <a:rPr lang="en-US" sz="36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36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คือ</a:t>
            </a:r>
          </a:p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คิดเองได้ 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ทำ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เป็น 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มี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ความรับผิดชอบ</a:t>
            </a:r>
            <a:r>
              <a:rPr lang="en-US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”*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114" y="3901150"/>
            <a:ext cx="2390970" cy="10228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51226" y="3948407"/>
            <a:ext cx="2326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(Ref: Productivity World)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9855" y="4959105"/>
            <a:ext cx="4740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คิดอย่างสร้างสรรค์ ทำอย่างมืออาชีพ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(Think Creatively do Professionally) </a:t>
            </a:r>
            <a:endParaRPr lang="th-TH" sz="2800" b="1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499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573" y="2061976"/>
            <a:ext cx="1190742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6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การกำเนิดแห่งราชมงคล </a:t>
            </a:r>
            <a:endParaRPr lang="th-TH" sz="6600" b="1" dirty="0" smtClean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algn="ctr"/>
            <a:r>
              <a:rPr lang="en-US" sz="66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6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 อันเป็นมิ่งมงคลแห่งพระราชา</a:t>
            </a:r>
            <a:r>
              <a:rPr lang="en-US" sz="6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r>
              <a:rPr lang="th-TH" sz="6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97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5404" y="207818"/>
            <a:ext cx="6240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What do we want to be?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177" y="1264675"/>
            <a:ext cx="1181686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มหาวิทยาลัยด้านเทคโนโลยี อันดับ 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1-5 </a:t>
            </a:r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ของประเทศไทย</a:t>
            </a:r>
          </a:p>
          <a:p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มหาวิทยาลัยด้านเทคโนโลยี อันดับ 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1-400 </a:t>
            </a:r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ของ 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ASIA</a:t>
            </a:r>
          </a:p>
          <a:p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มหาวิทยาลัยด้านเทคโนโลยี อันดับ 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1-1000 </a:t>
            </a:r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ของ 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world ranking</a:t>
            </a:r>
          </a:p>
          <a:p>
            <a:endParaRPr lang="th-TH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r>
              <a:rPr lang="th-TH" sz="4000" b="1" dirty="0" smtClean="0">
                <a:solidFill>
                  <a:srgbClr val="0066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บัณฑิต</a:t>
            </a:r>
            <a:r>
              <a:rPr lang="th-TH" sz="32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32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คิดเองได้ </a:t>
            </a:r>
            <a:r>
              <a:rPr lang="th-TH" sz="32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ทำ</a:t>
            </a:r>
            <a:r>
              <a:rPr lang="th-TH" sz="32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เป็น </a:t>
            </a:r>
            <a:r>
              <a:rPr lang="th-TH" sz="32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มี</a:t>
            </a:r>
            <a:r>
              <a:rPr lang="th-TH" sz="32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ความรับผิดชอบ</a:t>
            </a:r>
            <a:r>
              <a:rPr lang="th-TH" sz="32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r>
              <a:rPr lang="en-US" sz="32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en-US" sz="32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= </a:t>
            </a:r>
            <a:r>
              <a:rPr lang="th-TH" sz="32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คิดอย่างสร้างสรรค์ ทำอย่างมืออาชีพ</a:t>
            </a:r>
            <a:endParaRPr lang="en-US" sz="32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r>
              <a:rPr lang="th-TH" sz="3200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มหาวิทยาลัยที่มีบริษัทเอกชนดำเนินการความร่วมมือวิชาการ</a:t>
            </a:r>
            <a:r>
              <a:rPr lang="th-TH" sz="3200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มากที่สุด </a:t>
            </a:r>
            <a:r>
              <a:rPr lang="th-TH" sz="3200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มีสิทธิบัตรการประดิษฐ์</a:t>
            </a:r>
            <a:r>
              <a:rPr lang="th-TH" sz="3200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มากที่สุด </a:t>
            </a:r>
            <a:r>
              <a:rPr lang="th-TH" sz="3200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มีนักศึกษาตกงานน้อยที่สุด ค่าตอบแทนเฉลี่ยสูงสุด มีผู้ประกอบการใหม่</a:t>
            </a:r>
            <a:r>
              <a:rPr lang="th-TH" sz="3200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มากที่สุด </a:t>
            </a:r>
            <a:r>
              <a:rPr lang="th-TH" sz="3200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มีเครือข่ายกับภาคอุตสาหกรรมที่เข้มแข็งที่สุด </a:t>
            </a:r>
          </a:p>
        </p:txBody>
      </p:sp>
    </p:spTree>
    <p:extLst>
      <p:ext uri="{BB962C8B-B14F-4D97-AF65-F5344CB8AC3E}">
        <p14:creationId xmlns:p14="http://schemas.microsoft.com/office/powerpoint/2010/main" val="244893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358" y="1284663"/>
            <a:ext cx="5498159" cy="424815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92" y="1284663"/>
            <a:ext cx="5905500" cy="424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682" y="165083"/>
            <a:ext cx="6852498" cy="1457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8369" y="4156363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Thailand manufacturing</a:t>
            </a:r>
          </a:p>
          <a:p>
            <a:r>
              <a:rPr lang="en-US" dirty="0" smtClean="0"/>
              <a:t>Or Majority of Thailand SME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8999024">
            <a:off x="4445104" y="3235499"/>
            <a:ext cx="1866553" cy="564746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3365290">
            <a:off x="863204" y="3295109"/>
            <a:ext cx="1866553" cy="564746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375415" y="2538887"/>
            <a:ext cx="730897" cy="1168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97223" y="4063883"/>
            <a:ext cx="6328522" cy="1587732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>
            <a:off x="2190142" y="3508482"/>
            <a:ext cx="2762830" cy="1203283"/>
          </a:xfrm>
          <a:prstGeom prst="irregularSeal1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688239" y="1277655"/>
            <a:ext cx="2206548" cy="2797925"/>
            <a:chOff x="1688239" y="1277655"/>
            <a:chExt cx="2206548" cy="2797925"/>
          </a:xfrm>
        </p:grpSpPr>
        <p:sp>
          <p:nvSpPr>
            <p:cNvPr id="11" name="Curved Up Arrow 10"/>
            <p:cNvSpPr/>
            <p:nvPr/>
          </p:nvSpPr>
          <p:spPr>
            <a:xfrm rot="12576828">
              <a:off x="2104410" y="3083370"/>
              <a:ext cx="1686026" cy="599017"/>
            </a:xfrm>
            <a:prstGeom prst="curvedUpArrow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30000">
                  <a:schemeClr val="accent2">
                    <a:tint val="37000"/>
                    <a:satMod val="300000"/>
                    <a:alpha val="22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urved Up Arrow 12"/>
            <p:cNvSpPr/>
            <p:nvPr/>
          </p:nvSpPr>
          <p:spPr>
            <a:xfrm rot="12922691">
              <a:off x="1688239" y="2644236"/>
              <a:ext cx="2206548" cy="720625"/>
            </a:xfrm>
            <a:prstGeom prst="curvedUpArrow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60000">
                  <a:schemeClr val="accent2">
                    <a:tint val="37000"/>
                    <a:satMod val="300000"/>
                    <a:alpha val="23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solidFill>
                <a:schemeClr val="accent2">
                  <a:shade val="95000"/>
                  <a:satMod val="105000"/>
                  <a:alpha val="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urved Up Arrow 13"/>
            <p:cNvSpPr/>
            <p:nvPr/>
          </p:nvSpPr>
          <p:spPr>
            <a:xfrm rot="13752891">
              <a:off x="1515963" y="2069817"/>
              <a:ext cx="2797925" cy="1213602"/>
            </a:xfrm>
            <a:prstGeom prst="curvedUpArrow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  <a:alpha val="0"/>
                  </a:schemeClr>
                </a:gs>
                <a:gs pos="100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26433" y="1344839"/>
            <a:ext cx="2348319" cy="2886876"/>
            <a:chOff x="3026433" y="1344839"/>
            <a:chExt cx="2348319" cy="2886876"/>
          </a:xfrm>
        </p:grpSpPr>
        <p:sp>
          <p:nvSpPr>
            <p:cNvPr id="20" name="Curved Down Arrow 19"/>
            <p:cNvSpPr/>
            <p:nvPr/>
          </p:nvSpPr>
          <p:spPr>
            <a:xfrm rot="19775803">
              <a:off x="3188969" y="3035849"/>
              <a:ext cx="1764738" cy="659533"/>
            </a:xfrm>
            <a:prstGeom prst="curvedDownArrow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  <a:alpha val="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urved Down Arrow 20"/>
            <p:cNvSpPr/>
            <p:nvPr/>
          </p:nvSpPr>
          <p:spPr>
            <a:xfrm rot="19303678">
              <a:off x="3026433" y="2797898"/>
              <a:ext cx="2348319" cy="659533"/>
            </a:xfrm>
            <a:prstGeom prst="curvedDownArrow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  <a:alpha val="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Down Arrow 21"/>
            <p:cNvSpPr/>
            <p:nvPr/>
          </p:nvSpPr>
          <p:spPr>
            <a:xfrm rot="18624770">
              <a:off x="2695056" y="2302165"/>
              <a:ext cx="2886876" cy="972224"/>
            </a:xfrm>
            <a:prstGeom prst="curvedDownArrow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  <a:alpha val="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66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548" y="1028653"/>
            <a:ext cx="3193095" cy="2601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812" y="2025508"/>
            <a:ext cx="2202188" cy="957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58" y="2746844"/>
            <a:ext cx="1542928" cy="1234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84962"/>
            <a:ext cx="10096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ส่งเสริมการพัฒนาสินค้าไทย แบรนด์ไทย บัณฑิตไทย ไปสู่สากล</a:t>
            </a:r>
            <a:endParaRPr lang="en-US" sz="4000" b="1" dirty="0">
              <a:solidFill>
                <a:srgbClr val="0000FF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774" y="3012079"/>
            <a:ext cx="4786226" cy="2305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1174" y="946992"/>
            <a:ext cx="1734709" cy="1380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93" y="1161440"/>
            <a:ext cx="2111459" cy="15854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549" y="1151851"/>
            <a:ext cx="1972700" cy="1594994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805249" y="3034920"/>
            <a:ext cx="1143995" cy="99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81528" y="5339918"/>
            <a:ext cx="4810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เริ่มต้นและขยายความร่วมมือไปยังโรงงานไทยอื่นๆ</a:t>
            </a:r>
            <a:endParaRPr lang="en-US" sz="2400" b="1" dirty="0">
              <a:solidFill>
                <a:schemeClr val="tx2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693" y="4028595"/>
            <a:ext cx="2320697" cy="17405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9474" y="5762080"/>
            <a:ext cx="1084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ดังนั้นต้องเน้นนักศึกษาที่ต้องฝึกฝนจริงในอุตสาหกรรมผ่านระบบ </a:t>
            </a:r>
            <a:r>
              <a:rPr lang="en-US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WIL+ STEM </a:t>
            </a:r>
            <a:r>
              <a:rPr lang="th-TH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เพื่อให้ นศ</a:t>
            </a:r>
            <a:r>
              <a:rPr lang="en-US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</a:t>
            </a:r>
            <a:r>
              <a:rPr lang="th-TH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ทำงานได้ทันที</a:t>
            </a:r>
            <a:endParaRPr lang="en-US" sz="2400" b="1" dirty="0">
              <a:solidFill>
                <a:schemeClr val="tx2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60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06" y="143593"/>
            <a:ext cx="5790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How will we get there?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6" y="913790"/>
            <a:ext cx="6197674" cy="5052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81" y="2156609"/>
            <a:ext cx="3090940" cy="2566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68731" y="1522626"/>
            <a:ext cx="262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08372" fontAlgn="base" hangingPunct="0">
              <a:spcBef>
                <a:spcPts val="1477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RMUTP Liquid </a:t>
            </a:r>
            <a:r>
              <a:rPr lang="en-US" b="1" dirty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Phase </a:t>
            </a:r>
            <a:r>
              <a:rPr lang="en-US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University</a:t>
            </a:r>
            <a:endParaRPr lang="en-US" b="1" dirty="0">
              <a:solidFill>
                <a:srgbClr val="7030A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6281" y="4987898"/>
            <a:ext cx="3975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Connected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world career parts</a:t>
            </a:r>
            <a:endParaRPr lang="en-US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Education Network and Life long learning</a:t>
            </a:r>
            <a:endParaRPr lang="th-TH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Eco-Centric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Power of University</a:t>
            </a:r>
            <a:endParaRPr lang="th-TH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42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38131" y="0"/>
            <a:ext cx="10225150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RMUTP </a:t>
            </a:r>
            <a:r>
              <a:rPr lang="th-TH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หนทางสู่การก้าวกระโดด ต้องการแนวคิดเชิง</a:t>
            </a:r>
            <a:r>
              <a:rPr lang="th-TH" sz="4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บูรณา</a:t>
            </a:r>
            <a:r>
              <a:rPr lang="th-TH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</a:t>
            </a: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“Total Quality Management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: TQM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”</a:t>
            </a:r>
            <a:endParaRPr lang="th-TH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6" name="Picture 6" descr="Quantum Le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45" y="1268760"/>
            <a:ext cx="5828091" cy="54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00057" y="836713"/>
            <a:ext cx="22926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Quantum Jump …</a:t>
            </a:r>
            <a:endParaRPr lang="th-TH" sz="3200" b="1" dirty="0">
              <a:solidFill>
                <a:srgbClr val="000099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453148" y="2924945"/>
            <a:ext cx="3506948" cy="3800621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2640">
                <a:moveTo>
                  <a:pt x="0" y="2640"/>
                </a:moveTo>
                <a:cubicBezTo>
                  <a:pt x="468" y="2552"/>
                  <a:pt x="936" y="2464"/>
                  <a:pt x="1248" y="2112"/>
                </a:cubicBezTo>
                <a:cubicBezTo>
                  <a:pt x="1560" y="1760"/>
                  <a:pt x="1560" y="880"/>
                  <a:pt x="1872" y="528"/>
                </a:cubicBezTo>
                <a:cubicBezTo>
                  <a:pt x="2184" y="176"/>
                  <a:pt x="2912" y="88"/>
                  <a:pt x="3120" y="0"/>
                </a:cubicBezTo>
              </a:path>
            </a:pathLst>
          </a:custGeom>
          <a:noFill/>
          <a:ln w="88900">
            <a:solidFill>
              <a:srgbClr val="993366"/>
            </a:solidFill>
            <a:round/>
            <a:headEnd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1243848" y="4464728"/>
            <a:ext cx="3355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i="1" dirty="0">
                <a:solidFill>
                  <a:prstClr val="black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strategic thinking</a:t>
            </a:r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3275527" y="1192075"/>
            <a:ext cx="3443928" cy="3070830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  <a:gd name="connsiteX0" fmla="*/ 0 w 8361"/>
              <a:gd name="connsiteY0" fmla="*/ 9536 h 9536"/>
              <a:gd name="connsiteX1" fmla="*/ 2361 w 8361"/>
              <a:gd name="connsiteY1" fmla="*/ 8000 h 9536"/>
              <a:gd name="connsiteX2" fmla="*/ 4361 w 8361"/>
              <a:gd name="connsiteY2" fmla="*/ 2000 h 9536"/>
              <a:gd name="connsiteX3" fmla="*/ 8361 w 8361"/>
              <a:gd name="connsiteY3" fmla="*/ 0 h 9536"/>
              <a:gd name="connsiteX0" fmla="*/ 0 w 10000"/>
              <a:gd name="connsiteY0" fmla="*/ 10000 h 10000"/>
              <a:gd name="connsiteX1" fmla="*/ 2824 w 10000"/>
              <a:gd name="connsiteY1" fmla="*/ 8389 h 10000"/>
              <a:gd name="connsiteX2" fmla="*/ 5216 w 10000"/>
              <a:gd name="connsiteY2" fmla="*/ 2097 h 10000"/>
              <a:gd name="connsiteX3" fmla="*/ 10000 w 10000"/>
              <a:gd name="connsiteY3" fmla="*/ 0 h 10000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159 w 10186"/>
              <a:gd name="connsiteY1" fmla="*/ 8054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260"/>
              <a:gd name="connsiteY0" fmla="*/ 10408 h 10408"/>
              <a:gd name="connsiteX1" fmla="*/ 3233 w 10260"/>
              <a:gd name="connsiteY1" fmla="*/ 8054 h 10408"/>
              <a:gd name="connsiteX2" fmla="*/ 5476 w 10260"/>
              <a:gd name="connsiteY2" fmla="*/ 2097 h 10408"/>
              <a:gd name="connsiteX3" fmla="*/ 10260 w 10260"/>
              <a:gd name="connsiteY3" fmla="*/ 0 h 10408"/>
              <a:gd name="connsiteX0" fmla="*/ 0 w 10334"/>
              <a:gd name="connsiteY0" fmla="*/ 10336 h 10336"/>
              <a:gd name="connsiteX1" fmla="*/ 3307 w 10334"/>
              <a:gd name="connsiteY1" fmla="*/ 8054 h 10336"/>
              <a:gd name="connsiteX2" fmla="*/ 5550 w 10334"/>
              <a:gd name="connsiteY2" fmla="*/ 2097 h 10336"/>
              <a:gd name="connsiteX3" fmla="*/ 10334 w 10334"/>
              <a:gd name="connsiteY3" fmla="*/ 0 h 1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" h="10336">
                <a:moveTo>
                  <a:pt x="0" y="10336"/>
                </a:moveTo>
                <a:cubicBezTo>
                  <a:pt x="1906" y="9237"/>
                  <a:pt x="2382" y="9427"/>
                  <a:pt x="3307" y="8054"/>
                </a:cubicBezTo>
                <a:cubicBezTo>
                  <a:pt x="4232" y="6681"/>
                  <a:pt x="4354" y="3495"/>
                  <a:pt x="5550" y="2097"/>
                </a:cubicBezTo>
                <a:cubicBezTo>
                  <a:pt x="6746" y="699"/>
                  <a:pt x="9536" y="349"/>
                  <a:pt x="10334" y="0"/>
                </a:cubicBezTo>
              </a:path>
            </a:pathLst>
          </a:custGeom>
          <a:ln>
            <a:headEnd/>
            <a:tailEnd type="stealth" w="lg" len="lg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th-TH">
              <a:solidFill>
                <a:prstClr val="black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2" name="Rectangle 11"/>
          <p:cNvSpPr/>
          <p:nvPr/>
        </p:nvSpPr>
        <p:spPr>
          <a:xfrm rot="18570901">
            <a:off x="2790518" y="2685271"/>
            <a:ext cx="1971606" cy="1070327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810346"/>
              </a:avLst>
            </a:prstTxWarp>
            <a:spAutoFit/>
          </a:bodyPr>
          <a:lstStyle/>
          <a:p>
            <a:r>
              <a:rPr lang="en-US" sz="3600" b="1" i="1" dirty="0">
                <a:solidFill>
                  <a:prstClr val="black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Paradigm Shift</a:t>
            </a:r>
            <a:endParaRPr lang="th-TH" sz="3600" i="1" dirty="0">
              <a:solidFill>
                <a:prstClr val="black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3" name="Rectangle 12"/>
          <p:cNvSpPr/>
          <p:nvPr/>
        </p:nvSpPr>
        <p:spPr>
          <a:xfrm rot="20435832">
            <a:off x="4503484" y="1437076"/>
            <a:ext cx="2004454" cy="725981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578136"/>
              </a:avLst>
            </a:prstTxWarp>
            <a:spAutoFit/>
          </a:bodyPr>
          <a:lstStyle/>
          <a:p>
            <a:r>
              <a:rPr lang="th-TH" sz="3600" b="1" i="1" dirty="0">
                <a:solidFill>
                  <a:prstClr val="black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New mindset</a:t>
            </a:r>
          </a:p>
        </p:txBody>
      </p:sp>
      <p:sp>
        <p:nvSpPr>
          <p:cNvPr id="14" name="Rectangle 13"/>
          <p:cNvSpPr/>
          <p:nvPr/>
        </p:nvSpPr>
        <p:spPr>
          <a:xfrm rot="19136800">
            <a:off x="4704628" y="2952079"/>
            <a:ext cx="2010096" cy="462617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2231"/>
              </a:avLst>
            </a:prstTxWarp>
            <a:spAutoFit/>
          </a:bodyPr>
          <a:lstStyle/>
          <a:p>
            <a:r>
              <a:rPr lang="en-US" sz="3600" b="1" i="1" dirty="0">
                <a:solidFill>
                  <a:srgbClr val="99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Innovation</a:t>
            </a:r>
            <a:endParaRPr lang="th-TH" sz="3600" b="1" i="1" dirty="0">
              <a:solidFill>
                <a:srgbClr val="99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5680" y="6237313"/>
            <a:ext cx="604867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สร้างองค์ความรู้ใหม่/บริหารองค์ความรู้/</a:t>
            </a:r>
            <a:r>
              <a:rPr lang="th-TH" sz="2400" dirty="0" smtClean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ถ่ายทอดองค์</a:t>
            </a:r>
            <a:r>
              <a:rPr lang="th-TH" sz="24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ความรู้</a:t>
            </a:r>
            <a:endParaRPr lang="en-US" sz="2400" dirty="0">
              <a:solidFill>
                <a:schemeClr val="bg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7" name="Freeform 7"/>
          <p:cNvSpPr>
            <a:spLocks/>
          </p:cNvSpPr>
          <p:nvPr/>
        </p:nvSpPr>
        <p:spPr bwMode="auto">
          <a:xfrm>
            <a:off x="5807967" y="1424354"/>
            <a:ext cx="2509555" cy="2004646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  <a:gd name="connsiteX0" fmla="*/ 0 w 8361"/>
              <a:gd name="connsiteY0" fmla="*/ 9536 h 9536"/>
              <a:gd name="connsiteX1" fmla="*/ 2361 w 8361"/>
              <a:gd name="connsiteY1" fmla="*/ 8000 h 9536"/>
              <a:gd name="connsiteX2" fmla="*/ 4361 w 8361"/>
              <a:gd name="connsiteY2" fmla="*/ 2000 h 9536"/>
              <a:gd name="connsiteX3" fmla="*/ 8361 w 8361"/>
              <a:gd name="connsiteY3" fmla="*/ 0 h 9536"/>
              <a:gd name="connsiteX0" fmla="*/ 0 w 10000"/>
              <a:gd name="connsiteY0" fmla="*/ 10000 h 10000"/>
              <a:gd name="connsiteX1" fmla="*/ 2824 w 10000"/>
              <a:gd name="connsiteY1" fmla="*/ 8389 h 10000"/>
              <a:gd name="connsiteX2" fmla="*/ 5216 w 10000"/>
              <a:gd name="connsiteY2" fmla="*/ 2097 h 10000"/>
              <a:gd name="connsiteX3" fmla="*/ 10000 w 10000"/>
              <a:gd name="connsiteY3" fmla="*/ 0 h 10000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159 w 10186"/>
              <a:gd name="connsiteY1" fmla="*/ 8054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260"/>
              <a:gd name="connsiteY0" fmla="*/ 10408 h 10408"/>
              <a:gd name="connsiteX1" fmla="*/ 3233 w 10260"/>
              <a:gd name="connsiteY1" fmla="*/ 8054 h 10408"/>
              <a:gd name="connsiteX2" fmla="*/ 5476 w 10260"/>
              <a:gd name="connsiteY2" fmla="*/ 2097 h 10408"/>
              <a:gd name="connsiteX3" fmla="*/ 10260 w 10260"/>
              <a:gd name="connsiteY3" fmla="*/ 0 h 10408"/>
              <a:gd name="connsiteX0" fmla="*/ 0 w 10334"/>
              <a:gd name="connsiteY0" fmla="*/ 10336 h 10336"/>
              <a:gd name="connsiteX1" fmla="*/ 3307 w 10334"/>
              <a:gd name="connsiteY1" fmla="*/ 8054 h 10336"/>
              <a:gd name="connsiteX2" fmla="*/ 5550 w 10334"/>
              <a:gd name="connsiteY2" fmla="*/ 2097 h 10336"/>
              <a:gd name="connsiteX3" fmla="*/ 10334 w 10334"/>
              <a:gd name="connsiteY3" fmla="*/ 0 h 1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" h="10336">
                <a:moveTo>
                  <a:pt x="0" y="10336"/>
                </a:moveTo>
                <a:cubicBezTo>
                  <a:pt x="1906" y="9237"/>
                  <a:pt x="2382" y="9427"/>
                  <a:pt x="3307" y="8054"/>
                </a:cubicBezTo>
                <a:cubicBezTo>
                  <a:pt x="4232" y="6681"/>
                  <a:pt x="4354" y="3495"/>
                  <a:pt x="5550" y="2097"/>
                </a:cubicBezTo>
                <a:cubicBezTo>
                  <a:pt x="6746" y="699"/>
                  <a:pt x="9536" y="349"/>
                  <a:pt x="10334" y="0"/>
                </a:cubicBezTo>
              </a:path>
            </a:pathLst>
          </a:custGeom>
          <a:noFill/>
          <a:ln w="88900">
            <a:solidFill>
              <a:srgbClr val="9900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srgbClr val="CC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8" name="Rectangle 17"/>
          <p:cNvSpPr/>
          <p:nvPr/>
        </p:nvSpPr>
        <p:spPr>
          <a:xfrm rot="17415634">
            <a:off x="4014189" y="5070356"/>
            <a:ext cx="1512627" cy="4536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56338"/>
              </a:avLst>
            </a:prstTxWarp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Invention</a:t>
            </a:r>
            <a:endParaRPr lang="th-TH" sz="3600" b="1" i="1" dirty="0">
              <a:solidFill>
                <a:srgbClr val="FF0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95374" y="1296778"/>
            <a:ext cx="2419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99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404460" y="3130066"/>
            <a:ext cx="663916" cy="2954212"/>
            <a:chOff x="6351712" y="2971913"/>
            <a:chExt cx="734888" cy="30448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000"/>
                      </a14:imgEffect>
                      <a14:imgEffect>
                        <a14:brightnessContrast bright="18000"/>
                      </a14:imgEffect>
                    </a14:imgLayer>
                  </a14:imgProps>
                </a:ext>
              </a:extLst>
            </a:blip>
            <a:srcRect t="18657" b="28731"/>
            <a:stretch/>
          </p:blipFill>
          <p:spPr>
            <a:xfrm>
              <a:off x="6351712" y="5598960"/>
              <a:ext cx="734888" cy="417820"/>
            </a:xfrm>
            <a:prstGeom prst="rect">
              <a:avLst/>
            </a:prstGeom>
            <a:ln w="41275">
              <a:noFill/>
              <a:prstDash val="sysDash"/>
            </a:ln>
            <a:effectLst>
              <a:glow rad="127000">
                <a:schemeClr val="bg2"/>
              </a:glow>
              <a:outerShdw blurRad="50800" dist="50800" dir="5400000" algn="ctr" rotWithShape="0">
                <a:schemeClr val="bg1">
                  <a:lumMod val="95000"/>
                </a:schemeClr>
              </a:outerShdw>
              <a:reflection stA="0" endPos="0" dist="50800" dir="5400000" sy="-100000" algn="bl" rotWithShape="0"/>
            </a:effectLst>
          </p:spPr>
        </p:pic>
        <p:cxnSp>
          <p:nvCxnSpPr>
            <p:cNvPr id="20" name="Curved Connector 19"/>
            <p:cNvCxnSpPr/>
            <p:nvPr/>
          </p:nvCxnSpPr>
          <p:spPr>
            <a:xfrm rot="5400000">
              <a:off x="5462018" y="4129392"/>
              <a:ext cx="2627054" cy="312095"/>
            </a:xfrm>
            <a:prstGeom prst="curvedConnector3">
              <a:avLst>
                <a:gd name="adj1" fmla="val 50000"/>
              </a:avLst>
            </a:prstGeom>
            <a:ln w="41275">
              <a:solidFill>
                <a:srgbClr val="666699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953168" y="1786165"/>
            <a:ext cx="2184239" cy="4069297"/>
            <a:chOff x="6992357" y="1812291"/>
            <a:chExt cx="2184239" cy="4069297"/>
          </a:xfrm>
        </p:grpSpPr>
        <p:sp>
          <p:nvSpPr>
            <p:cNvPr id="16" name="Rectangle 15"/>
            <p:cNvSpPr/>
            <p:nvPr/>
          </p:nvSpPr>
          <p:spPr>
            <a:xfrm rot="20354644">
              <a:off x="7103375" y="1812291"/>
              <a:ext cx="2073221" cy="583417"/>
            </a:xfrm>
            <a:prstGeom prst="rect">
              <a:avLst/>
            </a:prstGeom>
          </p:spPr>
          <p:txBody>
            <a:bodyPr wrap="none">
              <a:prstTxWarp prst="textArchUp">
                <a:avLst>
                  <a:gd name="adj" fmla="val 11416301"/>
                </a:avLst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00FF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Sustainability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992357" y="3671642"/>
              <a:ext cx="2104533" cy="2209946"/>
              <a:chOff x="6992357" y="3671642"/>
              <a:chExt cx="2104533" cy="2209946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804871" y="4509120"/>
                <a:ext cx="1292019" cy="1372468"/>
                <a:chOff x="7804871" y="4509120"/>
                <a:chExt cx="1292019" cy="1372468"/>
              </a:xfrm>
            </p:grpSpPr>
            <p:pic>
              <p:nvPicPr>
                <p:cNvPr id="2051" name="Picture 3" descr="C:\Users\iMat-Sci\Desktop\goldy304.gif"/>
                <p:cNvPicPr>
                  <a:picLocks noChangeAspect="1" noChangeArrowheads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04871" y="5129113"/>
                  <a:ext cx="790575" cy="7524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2" name="Picture 4" descr="C:\Users\iMat-Sci\Desktop\goldyz04.gif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06315" y="4509120"/>
                  <a:ext cx="790575" cy="7524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053" name="Picture 5" descr="C:\Users\iMat-Sci\Desktop\goldycircle04.gif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2357" y="3671642"/>
                <a:ext cx="2045898" cy="928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6" name="Freeform 7"/>
          <p:cNvSpPr>
            <a:spLocks/>
          </p:cNvSpPr>
          <p:nvPr/>
        </p:nvSpPr>
        <p:spPr bwMode="auto">
          <a:xfrm rot="5048769">
            <a:off x="8005028" y="1844653"/>
            <a:ext cx="1076036" cy="272383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  <a:gd name="connsiteX0" fmla="*/ 0 w 8361"/>
              <a:gd name="connsiteY0" fmla="*/ 9536 h 9536"/>
              <a:gd name="connsiteX1" fmla="*/ 2361 w 8361"/>
              <a:gd name="connsiteY1" fmla="*/ 8000 h 9536"/>
              <a:gd name="connsiteX2" fmla="*/ 4361 w 8361"/>
              <a:gd name="connsiteY2" fmla="*/ 2000 h 9536"/>
              <a:gd name="connsiteX3" fmla="*/ 8361 w 8361"/>
              <a:gd name="connsiteY3" fmla="*/ 0 h 9536"/>
              <a:gd name="connsiteX0" fmla="*/ 0 w 10000"/>
              <a:gd name="connsiteY0" fmla="*/ 10000 h 10000"/>
              <a:gd name="connsiteX1" fmla="*/ 2824 w 10000"/>
              <a:gd name="connsiteY1" fmla="*/ 8389 h 10000"/>
              <a:gd name="connsiteX2" fmla="*/ 5216 w 10000"/>
              <a:gd name="connsiteY2" fmla="*/ 2097 h 10000"/>
              <a:gd name="connsiteX3" fmla="*/ 10000 w 10000"/>
              <a:gd name="connsiteY3" fmla="*/ 0 h 10000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159 w 10186"/>
              <a:gd name="connsiteY1" fmla="*/ 8054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260"/>
              <a:gd name="connsiteY0" fmla="*/ 10408 h 10408"/>
              <a:gd name="connsiteX1" fmla="*/ 3233 w 10260"/>
              <a:gd name="connsiteY1" fmla="*/ 8054 h 10408"/>
              <a:gd name="connsiteX2" fmla="*/ 5476 w 10260"/>
              <a:gd name="connsiteY2" fmla="*/ 2097 h 10408"/>
              <a:gd name="connsiteX3" fmla="*/ 10260 w 10260"/>
              <a:gd name="connsiteY3" fmla="*/ 0 h 10408"/>
              <a:gd name="connsiteX0" fmla="*/ 0 w 10334"/>
              <a:gd name="connsiteY0" fmla="*/ 10336 h 10336"/>
              <a:gd name="connsiteX1" fmla="*/ 3307 w 10334"/>
              <a:gd name="connsiteY1" fmla="*/ 8054 h 10336"/>
              <a:gd name="connsiteX2" fmla="*/ 5550 w 10334"/>
              <a:gd name="connsiteY2" fmla="*/ 2097 h 10336"/>
              <a:gd name="connsiteX3" fmla="*/ 10334 w 10334"/>
              <a:gd name="connsiteY3" fmla="*/ 0 h 1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" h="10336">
                <a:moveTo>
                  <a:pt x="0" y="10336"/>
                </a:moveTo>
                <a:cubicBezTo>
                  <a:pt x="1906" y="9237"/>
                  <a:pt x="2382" y="9427"/>
                  <a:pt x="3307" y="8054"/>
                </a:cubicBezTo>
                <a:cubicBezTo>
                  <a:pt x="4232" y="6681"/>
                  <a:pt x="4354" y="3495"/>
                  <a:pt x="5550" y="2097"/>
                </a:cubicBezTo>
                <a:cubicBezTo>
                  <a:pt x="6746" y="699"/>
                  <a:pt x="9536" y="349"/>
                  <a:pt x="10334" y="0"/>
                </a:cubicBezTo>
              </a:path>
            </a:pathLst>
          </a:custGeom>
          <a:noFill/>
          <a:ln w="50800">
            <a:solidFill>
              <a:srgbClr val="6600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srgbClr val="CC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02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7" grpId="0" animBg="1"/>
      <p:bldP spid="18" grpId="0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4544" y="2101999"/>
            <a:ext cx="905087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การเริ่มต้นพัฒนา  </a:t>
            </a:r>
            <a:r>
              <a:rPr lang="th-TH" sz="6600" b="1" dirty="0" err="1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6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พระ</a:t>
            </a:r>
            <a:r>
              <a:rPr lang="th-TH" sz="6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นคร</a:t>
            </a:r>
          </a:p>
          <a:p>
            <a:r>
              <a:rPr lang="th-TH" sz="6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6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สู่อนาคตที่ยั่งยืนของประเทศ</a:t>
            </a:r>
            <a:r>
              <a:rPr lang="th-TH" sz="6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ไทย</a:t>
            </a:r>
            <a:endParaRPr lang="th-TH" sz="66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29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962" y="157838"/>
            <a:ext cx="9528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จุดเริ่มต้น</a:t>
            </a:r>
            <a:r>
              <a:rPr lang="th-TH" sz="44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ของ </a:t>
            </a:r>
            <a:r>
              <a:rPr lang="th-TH" sz="4400" b="1" dirty="0" err="1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44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พระนคร </a:t>
            </a:r>
            <a:r>
              <a:rPr lang="th-TH" sz="44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สู่อนาคตของประเทศไทย</a:t>
            </a:r>
            <a:endParaRPr lang="en-US" sz="44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20" y="927279"/>
            <a:ext cx="7019091" cy="4866467"/>
          </a:xfrm>
          <a:prstGeom prst="rect">
            <a:avLst/>
          </a:prstGeom>
        </p:spPr>
      </p:pic>
      <p:sp>
        <p:nvSpPr>
          <p:cNvPr id="5" name="Curved Up Arrow 4"/>
          <p:cNvSpPr/>
          <p:nvPr/>
        </p:nvSpPr>
        <p:spPr>
          <a:xfrm rot="20052520">
            <a:off x="4608347" y="4252879"/>
            <a:ext cx="4740057" cy="119777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2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16575"/>
            <a:ext cx="12192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000" dirty="0" smtClean="0">
                <a:solidFill>
                  <a:srgbClr val="0000FF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วิสัยทัศน์ (</a:t>
            </a:r>
            <a:r>
              <a:rPr lang="en-US" sz="8000" dirty="0" smtClean="0">
                <a:solidFill>
                  <a:srgbClr val="0000FF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Vision)</a:t>
            </a:r>
          </a:p>
          <a:p>
            <a:pPr algn="ctr"/>
            <a:r>
              <a:rPr lang="th-TH" sz="3600" dirty="0" smtClean="0"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มหาวิทยาลัยเทคโนโลยีชั้นนำด้านการผลิตบัณฑิตมืออาชีพ</a:t>
            </a:r>
          </a:p>
          <a:p>
            <a:pPr algn="ctr"/>
            <a:r>
              <a:rPr lang="th-TH" sz="3600" dirty="0" smtClean="0"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(</a:t>
            </a:r>
            <a:r>
              <a:rPr lang="en-US" sz="3600" dirty="0" smtClean="0"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A Leading Technology University in Producing Professional Graduates)</a:t>
            </a:r>
            <a:endParaRPr lang="en-US" sz="3600" dirty="0">
              <a:solidFill>
                <a:srgbClr val="7030A0"/>
              </a:solidFill>
              <a:effectLst/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06084" y="218359"/>
            <a:ext cx="4610637" cy="1996455"/>
            <a:chOff x="3606084" y="218359"/>
            <a:chExt cx="4610637" cy="19964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084" y="218359"/>
              <a:ext cx="1107582" cy="199645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46997" y="515155"/>
              <a:ext cx="406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smtClean="0">
                  <a:solidFill>
                    <a:srgbClr val="7030A0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RMUTP</a:t>
              </a:r>
              <a:endParaRPr lang="en-US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82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606074" y="4168237"/>
            <a:ext cx="6460901" cy="19697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เอกลักษณ์มหาวิทยาลัยเทคโนโลยีราชมงคลพระนคร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(RMUTP Uniqueness)</a:t>
            </a:r>
            <a:endParaRPr lang="th-TH" sz="2400" dirty="0" smtClean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0" i="0" u="none" strike="noStrike" cap="none" normalizeH="0" baseline="0" dirty="0" smtClean="0">
                <a:ln>
                  <a:noFill/>
                </a:ln>
                <a:solidFill>
                  <a:srgbClr val="7850B2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มหาวิทยาลัยแห่งโลกอาชีพ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7850B2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(University for Diverse Careers)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AA0000"/>
              </a:solidFill>
              <a:effectLst/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1026" name="Picture 2" descr="RMUTP Ident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0" y="986484"/>
            <a:ext cx="5741037" cy="49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399" y="51442"/>
            <a:ext cx="7366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h-TH" sz="32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อัต</a:t>
            </a: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ลักษณ์มหาวิทยาลัยเทคโนโลยีราชมงคลพระนคร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(RMUTP Identity)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 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26569" y="527452"/>
            <a:ext cx="4610637" cy="1996455"/>
            <a:chOff x="3606084" y="218359"/>
            <a:chExt cx="4610637" cy="19964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084" y="218359"/>
              <a:ext cx="1107582" cy="19964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146997" y="515155"/>
              <a:ext cx="406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smtClean="0">
                  <a:solidFill>
                    <a:srgbClr val="7030A0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RMUTP</a:t>
              </a:r>
              <a:endParaRPr lang="en-US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800" y="5568027"/>
            <a:ext cx="4895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“</a:t>
            </a:r>
            <a:r>
              <a:rPr lang="th-TH" sz="4000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บัณฑิตย่อมฝึกตนเพื่อผู้อื่น</a:t>
            </a:r>
            <a:r>
              <a:rPr lang="en-US" sz="4000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”</a:t>
            </a:r>
            <a:endParaRPr lang="en-US" sz="4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8524" y="2798058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4000" dirty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ค่านิยมหลัก (</a:t>
            </a:r>
            <a:r>
              <a:rPr lang="en-US" sz="4000" dirty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Core Value)</a:t>
            </a:r>
          </a:p>
          <a:p>
            <a:pPr algn="ctr"/>
            <a:r>
              <a:rPr lang="th-TH" dirty="0">
                <a:solidFill>
                  <a:srgbClr val="7850B2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คิดอย่างสร้างสรรค์ ทำอย่างมืออาชีพ</a:t>
            </a:r>
          </a:p>
          <a:p>
            <a:pPr algn="ctr"/>
            <a:r>
              <a:rPr lang="th-TH" dirty="0">
                <a:solidFill>
                  <a:srgbClr val="7850B2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(</a:t>
            </a:r>
            <a:r>
              <a:rPr lang="en-US" dirty="0">
                <a:solidFill>
                  <a:srgbClr val="7850B2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Think Creatively Do Professionally)</a:t>
            </a:r>
          </a:p>
        </p:txBody>
      </p:sp>
    </p:spTree>
    <p:extLst>
      <p:ext uri="{BB962C8B-B14F-4D97-AF65-F5344CB8AC3E}">
        <p14:creationId xmlns:p14="http://schemas.microsoft.com/office/powerpoint/2010/main" val="32797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1196752"/>
            <a:ext cx="2953665" cy="501138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415417" y="1196752"/>
            <a:ext cx="2642070" cy="1609774"/>
            <a:chOff x="240593" y="964586"/>
            <a:chExt cx="3580914" cy="237191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864" y="964586"/>
              <a:ext cx="3333047" cy="237191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40593" y="1058714"/>
              <a:ext cx="3580914" cy="952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Digital University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60135" y="3424130"/>
            <a:ext cx="2373694" cy="779894"/>
            <a:chOff x="5717365" y="4799838"/>
            <a:chExt cx="2373694" cy="77989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5317" t="6525" r="5317"/>
            <a:stretch/>
          </p:blipFill>
          <p:spPr>
            <a:xfrm>
              <a:off x="5717365" y="4799838"/>
              <a:ext cx="664505" cy="69506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92004" y="4871846"/>
              <a:ext cx="18990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32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Sustainable </a:t>
              </a:r>
            </a:p>
            <a:p>
              <a:pPr algn="ctr">
                <a:lnSpc>
                  <a:spcPts val="2400"/>
                </a:lnSpc>
              </a:pPr>
              <a:r>
                <a:rPr lang="en-US" sz="32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University</a:t>
              </a:r>
            </a:p>
          </p:txBody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496538" y="20078"/>
            <a:ext cx="5751591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u="sng" dirty="0">
                <a:solidFill>
                  <a:srgbClr val="9900CC"/>
                </a:solidFill>
              </a:rPr>
              <a:t>RMUTP</a:t>
            </a:r>
            <a:r>
              <a:rPr lang="en-US" dirty="0" smtClean="0"/>
              <a:t> </a:t>
            </a:r>
            <a:r>
              <a:rPr lang="th-TH" dirty="0" smtClean="0"/>
              <a:t>ใน</a:t>
            </a:r>
            <a:r>
              <a:rPr lang="th-TH" dirty="0"/>
              <a:t>ศตวรรษที่ </a:t>
            </a:r>
            <a:r>
              <a:rPr lang="en-US" dirty="0"/>
              <a:t>21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3" y="2204865"/>
            <a:ext cx="835099" cy="150529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242796" y="2780929"/>
            <a:ext cx="2773085" cy="1261571"/>
            <a:chOff x="5874524" y="1112908"/>
            <a:chExt cx="2773085" cy="1261571"/>
          </a:xfrm>
        </p:grpSpPr>
        <p:pic>
          <p:nvPicPr>
            <p:cNvPr id="3074" name="Picture 2" descr="STEM_logo-236x30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7240"/>
            <a:stretch/>
          </p:blipFill>
          <p:spPr bwMode="auto">
            <a:xfrm>
              <a:off x="5874524" y="1112908"/>
              <a:ext cx="1359679" cy="126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026652" y="1472948"/>
              <a:ext cx="1620957" cy="74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3200" b="1" dirty="0" err="1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WiL+STEM</a:t>
              </a:r>
              <a:r>
                <a:rPr lang="en-US" sz="32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ctr">
                <a:lnSpc>
                  <a:spcPts val="2400"/>
                </a:lnSpc>
              </a:pPr>
              <a:r>
                <a:rPr lang="en-US" sz="32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University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63553" y="4869161"/>
            <a:ext cx="3138887" cy="707886"/>
            <a:chOff x="751943" y="3188417"/>
            <a:chExt cx="3229708" cy="1102793"/>
          </a:xfrm>
        </p:grpSpPr>
        <p:sp>
          <p:nvSpPr>
            <p:cNvPr id="8" name="TextBox 7"/>
            <p:cNvSpPr txBox="1"/>
            <p:nvPr/>
          </p:nvSpPr>
          <p:spPr>
            <a:xfrm>
              <a:off x="751943" y="3188417"/>
              <a:ext cx="2797209" cy="110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40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Innovative </a:t>
              </a:r>
            </a:p>
            <a:p>
              <a:pPr algn="ctr">
                <a:lnSpc>
                  <a:spcPts val="2400"/>
                </a:lnSpc>
              </a:pPr>
              <a:r>
                <a:rPr lang="en-US" sz="40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University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/>
            <a:srcRect l="7732" t="4109" r="7732" b="16186"/>
            <a:stretch/>
          </p:blipFill>
          <p:spPr>
            <a:xfrm>
              <a:off x="3048780" y="3188419"/>
              <a:ext cx="932871" cy="1044458"/>
            </a:xfrm>
            <a:prstGeom prst="rect">
              <a:avLst/>
            </a:prstGeom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/>
          <a:srcRect l="40338" t="53623" r="37924" b="7732"/>
          <a:stretch/>
        </p:blipFill>
        <p:spPr>
          <a:xfrm>
            <a:off x="5807968" y="4077073"/>
            <a:ext cx="549130" cy="9762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68009" y="4509121"/>
            <a:ext cx="2115293" cy="106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600" b="1" dirty="0">
                <a:ln w="1905"/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Professional </a:t>
            </a:r>
            <a:r>
              <a:rPr lang="en-US" sz="36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Graduates</a:t>
            </a:r>
            <a:r>
              <a:rPr lang="en-US" sz="3600" b="1" dirty="0">
                <a:ln w="1905"/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University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46585" y="800769"/>
            <a:ext cx="2395548" cy="2314334"/>
            <a:chOff x="6012160" y="3429000"/>
            <a:chExt cx="2395548" cy="2314334"/>
          </a:xfrm>
        </p:grpSpPr>
        <p:grpSp>
          <p:nvGrpSpPr>
            <p:cNvPr id="16" name="Group 15"/>
            <p:cNvGrpSpPr/>
            <p:nvPr/>
          </p:nvGrpSpPr>
          <p:grpSpPr>
            <a:xfrm>
              <a:off x="6516216" y="3429000"/>
              <a:ext cx="1584176" cy="1368151"/>
              <a:chOff x="1656596" y="3481315"/>
              <a:chExt cx="2335311" cy="219098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/>
              <a:srcRect l="4167" t="4947" r="4471" b="22224"/>
              <a:stretch/>
            </p:blipFill>
            <p:spPr>
              <a:xfrm>
                <a:off x="1656596" y="3481315"/>
                <a:ext cx="1800201" cy="1844632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591852" y="4639184"/>
                <a:ext cx="1400055" cy="1033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012160" y="4005064"/>
              <a:ext cx="2395548" cy="1738270"/>
              <a:chOff x="3302481" y="4600513"/>
              <a:chExt cx="2395548" cy="1738270"/>
            </a:xfrm>
          </p:grpSpPr>
          <p:pic>
            <p:nvPicPr>
              <p:cNvPr id="26" name="Picture 2" descr="http://www.happy8workplace.com/wp-content/uploads/2013/07/How-to-Boost-Company-Morale-and-Achieve-a-Happy-Workplace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2481" y="4600513"/>
                <a:ext cx="2395548" cy="1738270"/>
              </a:xfrm>
              <a:prstGeom prst="rect">
                <a:avLst/>
              </a:prstGeom>
              <a:noFill/>
              <a:effectLst>
                <a:softEdge rad="2921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3493970" y="4949416"/>
                <a:ext cx="2012571" cy="8284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b="1" dirty="0">
                    <a:ln w="1905"/>
                    <a:solidFill>
                      <a:srgbClr val="9900CC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ngsanaUPC" pitchFamily="18" charset="-34"/>
                    <a:cs typeface="AngsanaUPC" pitchFamily="18" charset="-34"/>
                  </a:rPr>
                  <a:t>Know-How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b="1" dirty="0">
                    <a:ln w="1905"/>
                    <a:solidFill>
                      <a:srgbClr val="9900CC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ngsanaUPC" pitchFamily="18" charset="-34"/>
                    <a:cs typeface="AngsanaUPC" pitchFamily="18" charset="-34"/>
                  </a:rPr>
                  <a:t> of the Land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80835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54" y="1171398"/>
            <a:ext cx="4916297" cy="49162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132" y="118413"/>
            <a:ext cx="94572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พระบาทสมเด็จพระเจ้าอยู่หัวภูมิพลอดุลยเดชฯ โปรดเกล้าฯ พระราชทานชื่อให้วิทยาลัยเทคโนโลยีและอาชีวศึกษาใหม่ว่า </a:t>
            </a:r>
            <a:r>
              <a:rPr lang="th-TH" sz="28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สถาบันเทคโนโลยีราชมงคล </a:t>
            </a:r>
            <a:r>
              <a:rPr lang="th-TH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มีหมายความว่า </a:t>
            </a:r>
            <a:r>
              <a:rPr lang="th-TH" sz="28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สถาบันเทคโนโลยีอันเป็นมิ่งมงคลแห่งพระราชา</a:t>
            </a:r>
            <a:endParaRPr lang="en-US" sz="28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1" y="3111649"/>
            <a:ext cx="2172611" cy="1850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1483231"/>
            <a:ext cx="2170461" cy="1556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93" y="1466146"/>
            <a:ext cx="2401215" cy="3498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820" y="5022758"/>
            <a:ext cx="582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Know-how </a:t>
            </a:r>
            <a:r>
              <a:rPr lang="en-US" sz="4000" b="1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Thailand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329" y="5563865"/>
            <a:ext cx="490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ความเชี่ยวชาญแห่งแผ่นดิน</a:t>
            </a:r>
            <a:endParaRPr lang="en-US" sz="44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97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-99392"/>
            <a:ext cx="8028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en-US" sz="4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: </a:t>
            </a:r>
            <a:r>
              <a:rPr lang="th-TH" sz="4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ผลิตบัณฑิตมืออาชีพ</a:t>
            </a:r>
            <a:endParaRPr lang="en-US" sz="4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863752" y="2514600"/>
            <a:ext cx="3991198" cy="1676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839076" y="2438400"/>
            <a:ext cx="893763" cy="1828800"/>
          </a:xfrm>
          <a:prstGeom prst="rightArrow">
            <a:avLst>
              <a:gd name="adj1" fmla="val 50000"/>
              <a:gd name="adj2" fmla="val 56513"/>
            </a:avLst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8732837" y="2430463"/>
            <a:ext cx="2310301" cy="1865312"/>
          </a:xfrm>
          <a:prstGeom prst="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900333" y="3068961"/>
            <a:ext cx="1811292" cy="603821"/>
          </a:xfrm>
          <a:prstGeom prst="rightArrow">
            <a:avLst/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860578" y="2430464"/>
            <a:ext cx="3175" cy="2827337"/>
          </a:xfrm>
          <a:prstGeom prst="line">
            <a:avLst/>
          </a:prstGeom>
          <a:ln w="3810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27963" y="2430464"/>
            <a:ext cx="0" cy="2936875"/>
          </a:xfrm>
          <a:prstGeom prst="line">
            <a:avLst/>
          </a:prstGeom>
          <a:ln w="4445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721725" y="2430464"/>
            <a:ext cx="0" cy="2936875"/>
          </a:xfrm>
          <a:prstGeom prst="line">
            <a:avLst/>
          </a:prstGeom>
          <a:ln w="4445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31504" y="2060848"/>
            <a:ext cx="1157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1-18</a:t>
            </a:r>
            <a:endParaRPr lang="en-US" sz="2400" b="1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4062" y="3671490"/>
            <a:ext cx="19097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วัยที่ต้องมีระเบียบ</a:t>
            </a:r>
            <a:r>
              <a: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endParaRPr lang="th-TH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algn="ctr">
              <a:defRPr/>
            </a:pPr>
            <a:r>
              <a:rPr lang="th-TH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มี</a:t>
            </a:r>
            <a:r>
              <a:rPr lang="th-TH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วินัยสูง </a:t>
            </a:r>
            <a:endParaRPr lang="th-TH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algn="ctr">
              <a:defRPr/>
            </a:pPr>
            <a:r>
              <a:rPr lang="th-TH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ใฝ่</a:t>
            </a:r>
            <a:r>
              <a:rPr lang="th-TH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เรียนรู้           คู่คุณธรรม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35761" y="4293097"/>
            <a:ext cx="38588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พัฒนาความรู้/</a:t>
            </a:r>
            <a:r>
              <a:rPr lang="th-TH" sz="2800" b="1" dirty="0">
                <a:solidFill>
                  <a:srgbClr val="000066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คุณภาพชีวิต/ผลิต</a:t>
            </a:r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ผลงาน/</a:t>
            </a:r>
            <a:r>
              <a:rPr lang="th-TH" sz="28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ทรัพย์สิน/</a:t>
            </a:r>
            <a:r>
              <a:rPr lang="th-TH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เกียรติยศ/</a:t>
            </a:r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ชื่อเสียง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7902" name="TextBox 26"/>
          <p:cNvSpPr txBox="1">
            <a:spLocks noChangeArrowheads="1"/>
          </p:cNvSpPr>
          <p:nvPr/>
        </p:nvSpPr>
        <p:spPr bwMode="auto">
          <a:xfrm>
            <a:off x="7752184" y="2924944"/>
            <a:ext cx="9540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1800" b="1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พัฒนาจิตวิญญาณ   ความสงบ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56810" y="2951413"/>
            <a:ext cx="1919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ให้</a:t>
            </a: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แสงสว่าง</a:t>
            </a:r>
          </a:p>
          <a:p>
            <a:pPr algn="ctr">
              <a:defRPr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แก่คนรุ่นหลัง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39817" y="2060848"/>
            <a:ext cx="1087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24-</a:t>
            </a:r>
            <a:r>
              <a:rPr lang="en-US" sz="2400" b="1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39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96200" y="2060848"/>
            <a:ext cx="1008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66-75</a:t>
            </a:r>
            <a:endParaRPr lang="en-US" sz="2400" b="1" dirty="0">
              <a:solidFill>
                <a:srgbClr val="0066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0499" name="TextBox 31"/>
          <p:cNvSpPr txBox="1">
            <a:spLocks noChangeArrowheads="1"/>
          </p:cNvSpPr>
          <p:nvPr/>
        </p:nvSpPr>
        <p:spPr bwMode="auto">
          <a:xfrm>
            <a:off x="8904313" y="2041030"/>
            <a:ext cx="1597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h-TH" b="1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ชีวิตนิรันดร</a:t>
            </a:r>
            <a:endParaRPr lang="en-US" b="1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711624" y="2420888"/>
            <a:ext cx="1152128" cy="1872208"/>
          </a:xfrm>
          <a:prstGeom prst="rightArrow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2711624" y="2420888"/>
            <a:ext cx="0" cy="2808312"/>
          </a:xfrm>
          <a:prstGeom prst="line">
            <a:avLst/>
          </a:prstGeom>
          <a:ln w="3810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39616" y="305081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</a:p>
        </p:txBody>
      </p:sp>
      <p:sp>
        <p:nvSpPr>
          <p:cNvPr id="8" name="Down Arrow 7"/>
          <p:cNvSpPr/>
          <p:nvPr/>
        </p:nvSpPr>
        <p:spPr>
          <a:xfrm>
            <a:off x="2927648" y="980728"/>
            <a:ext cx="792088" cy="108012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85866" y="4149080"/>
            <a:ext cx="1224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80008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คิดอย่างสร้างสรรค์ ทำอย่างมืออาชีพ</a:t>
            </a:r>
            <a:endParaRPr lang="en-US" sz="24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73521" y="2420888"/>
            <a:ext cx="0" cy="2808312"/>
          </a:xfrm>
          <a:prstGeom prst="line">
            <a:avLst/>
          </a:prstGeom>
          <a:ln w="3810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6" idx="0"/>
          </p:cNvCxnSpPr>
          <p:nvPr/>
        </p:nvCxnSpPr>
        <p:spPr>
          <a:xfrm flipH="1">
            <a:off x="5865194" y="2631504"/>
            <a:ext cx="14784" cy="1661593"/>
          </a:xfrm>
          <a:prstGeom prst="line">
            <a:avLst/>
          </a:prstGeom>
          <a:ln w="34925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35760" y="2924945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WiL</a:t>
            </a:r>
            <a:r>
              <a:rPr lang="en-US" dirty="0" err="1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+</a:t>
            </a:r>
            <a:r>
              <a:rPr lang="en-US" b="1" dirty="0" err="1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STEM</a:t>
            </a:r>
            <a:endParaRPr lang="en-US" b="1" dirty="0">
              <a:solidFill>
                <a:schemeClr val="bg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07968" y="2924945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STEAM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04830" y="2060848"/>
            <a:ext cx="1087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40</a:t>
            </a:r>
            <a:r>
              <a:rPr lang="th-TH" sz="2400" b="1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-65</a:t>
            </a:r>
            <a:endParaRPr lang="en-US" sz="2400" b="1" dirty="0">
              <a:solidFill>
                <a:srgbClr val="00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0" y="5573113"/>
            <a:ext cx="932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rgbClr val="80008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มนูธรรมศาสตร์ระบบการพัฒนาชีวิต 5 </a:t>
            </a:r>
            <a:r>
              <a:rPr lang="th-TH" sz="4800" dirty="0" smtClean="0">
                <a:solidFill>
                  <a:srgbClr val="80008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ช่วงวัย</a:t>
            </a:r>
            <a:endParaRPr lang="en-US" sz="4800" dirty="0">
              <a:solidFill>
                <a:srgbClr val="80008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" name="Curved Right Arrow 2"/>
          <p:cNvSpPr/>
          <p:nvPr/>
        </p:nvSpPr>
        <p:spPr>
          <a:xfrm rot="6000202">
            <a:off x="4284181" y="1054708"/>
            <a:ext cx="889123" cy="2623528"/>
          </a:xfrm>
          <a:prstGeom prst="curv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urved Right Arrow 35"/>
          <p:cNvSpPr/>
          <p:nvPr/>
        </p:nvSpPr>
        <p:spPr>
          <a:xfrm rot="6000202">
            <a:off x="5306928" y="-407095"/>
            <a:ext cx="1017804" cy="4223613"/>
          </a:xfrm>
          <a:prstGeom prst="curv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urved Right Arrow 38"/>
          <p:cNvSpPr/>
          <p:nvPr/>
        </p:nvSpPr>
        <p:spPr>
          <a:xfrm rot="15892130">
            <a:off x="4497113" y="2645621"/>
            <a:ext cx="494757" cy="2736304"/>
          </a:xfrm>
          <a:prstGeom prst="curvedRight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8734" y="2024365"/>
            <a:ext cx="75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อายุ</a:t>
            </a:r>
            <a:endParaRPr lang="en-US" sz="28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9919" y="1509580"/>
            <a:ext cx="4148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การเรียนรู้และการพัฒนาที่ยั่งยืน</a:t>
            </a:r>
            <a:endParaRPr lang="en-US" sz="2400" b="1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3712" y="371703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0099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บริการวิชาการอย่างต่อเนื่อง</a:t>
            </a:r>
            <a:endParaRPr lang="en-US" sz="2000" dirty="0">
              <a:solidFill>
                <a:srgbClr val="000099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11625" y="2060848"/>
            <a:ext cx="1143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 dirty="0">
                <a:solidFill>
                  <a:srgbClr val="80008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19-23</a:t>
            </a:r>
            <a:endParaRPr lang="en-US" sz="2400" b="1" dirty="0">
              <a:solidFill>
                <a:srgbClr val="80008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149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39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9973" y="183148"/>
            <a:ext cx="8136904" cy="936104"/>
          </a:xfrm>
        </p:spPr>
        <p:txBody>
          <a:bodyPr>
            <a:noAutofit/>
          </a:bodyPr>
          <a:lstStyle/>
          <a:p>
            <a:r>
              <a:rPr lang="th-TH" sz="4800" dirty="0"/>
              <a:t>แผนปฏิบัติการ </a:t>
            </a:r>
            <a:r>
              <a:rPr lang="th-TH" sz="3000" dirty="0"/>
              <a:t>“ผลิตบัณฑิตคุณภาพ </a:t>
            </a:r>
            <a:r>
              <a:rPr lang="th-TH" sz="3000" dirty="0" err="1"/>
              <a:t>มทร</a:t>
            </a:r>
            <a:r>
              <a:rPr lang="th-TH" sz="3000" dirty="0"/>
              <a:t>.พระนคร” </a:t>
            </a:r>
            <a:endParaRPr lang="th-TH" sz="20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274" y="7152838"/>
            <a:ext cx="858615" cy="45262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43000" y="1753562"/>
            <a:ext cx="10163908" cy="1850304"/>
            <a:chOff x="692834" y="2276872"/>
            <a:chExt cx="7551574" cy="18503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648" y="2276872"/>
              <a:ext cx="6840760" cy="185030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92834" y="2940414"/>
              <a:ext cx="934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srgbClr val="7030A0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2559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80784" y="2909636"/>
              <a:ext cx="934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white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2563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45360" y="2909635"/>
              <a:ext cx="934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white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2567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502459" y="2917046"/>
              <a:ext cx="934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white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2571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68759" y="2899693"/>
              <a:ext cx="934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white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2575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0138575" y="1303931"/>
            <a:ext cx="1449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</a:t>
            </a:r>
            <a:r>
              <a:rPr lang="th-TH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</a:t>
            </a:r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endParaRPr lang="th-TH" sz="32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47438" y="2923276"/>
            <a:ext cx="2600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-Network</a:t>
            </a:r>
            <a:endParaRPr lang="th-TH" sz="32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893625" y="3367001"/>
            <a:ext cx="1378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Sustainability</a:t>
            </a:r>
            <a:endParaRPr lang="th-TH" sz="2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524" y="5733256"/>
            <a:ext cx="1043979" cy="112474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566624" y="1734006"/>
            <a:ext cx="909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SMEs</a:t>
            </a:r>
            <a:endParaRPr lang="th-TH" sz="32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71194" y="1460497"/>
            <a:ext cx="2821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สร้างอาชีพด้วยศูนย์ความเป็นเลิศ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67609" y="3645025"/>
            <a:ext cx="5408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ผลลัพธ์</a:t>
            </a:r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คือ องค์ความรู้ และการถ่ายทอด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567608" y="4077072"/>
            <a:ext cx="5775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ประชาสัมพันธ์โดยหน่วยงานสื่อสารองค์กร</a:t>
            </a:r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(Focus</a:t>
            </a:r>
            <a:r>
              <a:rPr lang="th-TH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: Target market)</a:t>
            </a:r>
            <a:endParaRPr lang="th-TH" sz="2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13294" y="4437113"/>
            <a:ext cx="6696744" cy="2246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บริหารองค์ความรู้และถ่ายทอดเพื่อประชาสัมพันธ์ให้กับกลุ่มเป้าหมาย (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Target Market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Social network,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สื่อสิ่งพิมพ์, ทีวี, วิทยุกระจายเสียง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ป้ายโฆษณา, 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Brochure</a:t>
            </a:r>
            <a:endParaRPr lang="th-TH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Mega project,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การจัดแสดงผลงาน (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Exhibition)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ระดับคณะ ระดับมหาวิทยาลัย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การจัดประชุมวิชาการ (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Conference)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ระดับหลักสูตร ระดับคณะ ระดับมหาวิทยาลัย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บัณฑิตประสบผลสำเร็จในวิชาชีพ การแข่งขัน ความเชี่ยวชาญ (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Professional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เป็นผู้ประกอบการ (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Entrepreneurship, SMEs)</a:t>
            </a: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Invention, Conference paper, Publication paper, Patent </a:t>
            </a: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การเขียนตำราและหนังสือใหม่ </a:t>
            </a:r>
          </a:p>
          <a:p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เอกสารประกอบการสอน, สื่อการสอนออนไลน์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Project Proposal, Research methodology and results, commercialization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Cluster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of …….?</a:t>
            </a: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บริษัทจำลอง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โรงเรียน-โรงงาน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โรงเรียน-ชุมชน ศิษย์เก่า สมาคมวิชาชีพ และอื่นๆ</a:t>
            </a:r>
          </a:p>
        </p:txBody>
      </p:sp>
      <p:cxnSp>
        <p:nvCxnSpPr>
          <p:cNvPr id="5" name="Elbow Connector 4"/>
          <p:cNvCxnSpPr/>
          <p:nvPr/>
        </p:nvCxnSpPr>
        <p:spPr>
          <a:xfrm rot="10800000">
            <a:off x="1824533" y="2860979"/>
            <a:ext cx="901824" cy="2777896"/>
          </a:xfrm>
          <a:prstGeom prst="bentConnector2">
            <a:avLst/>
          </a:prstGeom>
          <a:ln w="4762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-85223" y="2362891"/>
            <a:ext cx="212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Smart</a:t>
            </a:r>
            <a:r>
              <a:rPr lang="th-TH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</a:t>
            </a:r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endParaRPr lang="th-TH" sz="28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33221" y="2907359"/>
            <a:ext cx="1933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-Invention</a:t>
            </a:r>
            <a:endParaRPr lang="th-TH" sz="2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55489" y="2907361"/>
            <a:ext cx="2542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</a:t>
            </a:r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Innovation</a:t>
            </a:r>
            <a:endParaRPr lang="th-TH" sz="28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50980" y="1774487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-Entrepreneurship</a:t>
            </a:r>
            <a:endParaRPr lang="th-TH" sz="2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7542" y="2012794"/>
            <a:ext cx="3034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990099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เริ่มจัดตั้ง</a:t>
            </a:r>
            <a:r>
              <a:rPr lang="th-TH" sz="2400" b="1" dirty="0" smtClean="0">
                <a:solidFill>
                  <a:srgbClr val="990099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ศูนย์บริการ</a:t>
            </a:r>
            <a:r>
              <a:rPr lang="th-TH" sz="2400" b="1" dirty="0">
                <a:solidFill>
                  <a:srgbClr val="990099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วิชาการ</a:t>
            </a:r>
            <a:endParaRPr lang="en-US" sz="2400" b="1" dirty="0">
              <a:solidFill>
                <a:srgbClr val="990099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4" name="Rectangle 33"/>
          <p:cNvSpPr/>
          <p:nvPr/>
        </p:nvSpPr>
        <p:spPr>
          <a:xfrm rot="16200000">
            <a:off x="906725" y="4649325"/>
            <a:ext cx="1584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Invention</a:t>
            </a:r>
            <a:r>
              <a:rPr lang="th-TH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</a:t>
            </a:r>
            <a:r>
              <a:rPr lang="en-US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endParaRPr lang="th-TH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971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9822" y="677917"/>
            <a:ext cx="9329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RMUTP-TQM</a:t>
            </a:r>
          </a:p>
          <a:p>
            <a:pPr algn="ctr"/>
            <a:r>
              <a:rPr lang="th-TH" sz="6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</a:t>
            </a:r>
            <a:r>
              <a:rPr lang="th-TH" sz="6000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บริหารมุ่งเป้า</a:t>
            </a:r>
            <a:endParaRPr lang="th-TH" sz="6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algn="ctr"/>
            <a:r>
              <a:rPr lang="en-US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“</a:t>
            </a:r>
            <a:r>
              <a:rPr lang="th-TH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ผลิตบัณฑิตคุณภาพ</a:t>
            </a:r>
            <a:r>
              <a:rPr lang="en-US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1145" y="5438609"/>
            <a:ext cx="1029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“</a:t>
            </a:r>
            <a:r>
              <a:rPr lang="th-TH" sz="3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คิดอย่างสร้างสรรค์ ทำอย่างมืออาชีพ</a:t>
            </a:r>
            <a:r>
              <a:rPr lang="en-US" sz="3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5750" y="48293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พัฒนาสายสนับสนุนเป็นมืออาชีพ</a:t>
            </a:r>
            <a:endParaRPr lang="en-US" sz="3600" dirty="0">
              <a:solidFill>
                <a:srgbClr val="0066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5750" y="432933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พัฒนาอาจารย์เป็นมืออาชีพ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22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3143" y="374072"/>
            <a:ext cx="1968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34" y="374072"/>
            <a:ext cx="5694218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9556" y="1002894"/>
            <a:ext cx="90796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ความรู้ด้าน </a:t>
            </a:r>
            <a:r>
              <a:rPr lang="en-US" sz="44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44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นักปฏิบัติ</a:t>
            </a:r>
            <a:r>
              <a:rPr lang="en-US" sz="44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 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และ </a:t>
            </a:r>
            <a:r>
              <a:rPr lang="en-US" sz="4400" b="1" dirty="0" smtClean="0">
                <a:solidFill>
                  <a:srgbClr val="00CC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4400" b="1" dirty="0" smtClean="0">
                <a:solidFill>
                  <a:srgbClr val="00CC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สูตร</a:t>
            </a:r>
            <a:r>
              <a:rPr lang="th-TH" sz="4400" b="1" dirty="0" smtClean="0">
                <a:solidFill>
                  <a:srgbClr val="00CC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เฉพาะทาง</a:t>
            </a:r>
            <a:r>
              <a:rPr lang="en-US" sz="4400" b="1" dirty="0" smtClean="0">
                <a:solidFill>
                  <a:srgbClr val="00CC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r>
              <a:rPr lang="th-TH" sz="4400" b="1" dirty="0" smtClean="0">
                <a:solidFill>
                  <a:srgbClr val="00CC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ทำให้เกิด</a:t>
            </a:r>
          </a:p>
          <a:p>
            <a:pPr algn="ctr"/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ความเชี่ยวชาญแห่งประเทศ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ไทย</a:t>
            </a:r>
            <a:endParaRPr lang="en-US" sz="36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18" y="2654139"/>
            <a:ext cx="2958302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381" y="2667019"/>
            <a:ext cx="1428750" cy="2143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242" y="4899091"/>
            <a:ext cx="3486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“กังหันน้ำชัยพัฒนา”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4107" y="4897500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“เรือใบซูเปอร์มด”</a:t>
            </a:r>
            <a:endParaRPr lang="en-US" sz="4000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636" y="2603892"/>
            <a:ext cx="2963519" cy="22545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99575" y="4923536"/>
            <a:ext cx="4955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3600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น้ำมัน</a:t>
            </a:r>
            <a:r>
              <a:rPr lang="th-TH" sz="36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ปาล์มมาใช้แทนน้ำมัน</a:t>
            </a:r>
            <a:r>
              <a:rPr lang="th-TH" sz="3600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ดีเซล</a:t>
            </a:r>
            <a:r>
              <a:rPr lang="en-US" sz="3600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endParaRPr lang="en-US" sz="3600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6384" y="193181"/>
            <a:ext cx="582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Know-how </a:t>
            </a:r>
            <a:r>
              <a:rPr lang="en-US" sz="4000" b="1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val="36492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76" y="1400662"/>
            <a:ext cx="2720678" cy="4008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742" y="1404366"/>
            <a:ext cx="2693225" cy="40210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14102" y="5181782"/>
            <a:ext cx="26629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ฝนหลวง </a:t>
            </a:r>
            <a:endParaRPr lang="en-US" sz="66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6384" y="128787"/>
            <a:ext cx="582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Know-how </a:t>
            </a:r>
            <a:r>
              <a:rPr lang="en-US" sz="4000" b="1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Thailand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3040" y="790062"/>
            <a:ext cx="8564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ความรู้ ด้าน</a:t>
            </a:r>
            <a:r>
              <a:rPr lang="en-US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“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นักปฏิบัติ</a:t>
            </a:r>
            <a:r>
              <a:rPr lang="en-US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 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และความเชี่ยวชาญ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ของประเทศไทย</a:t>
            </a:r>
            <a:endParaRPr lang="en-US" sz="36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461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399" y="3429000"/>
            <a:ext cx="115941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จากคำกล่าวของท่าน </a:t>
            </a:r>
            <a:r>
              <a:rPr lang="th-TH" sz="28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ศาสตราจารย์สวาสดิ์ ไชยคุณา </a:t>
            </a:r>
            <a:r>
              <a:rPr lang="th-TH" sz="2800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อธิการบดีวิทยาลัยเทคโนโลยีและอาชีวศึกษาคนแรก</a:t>
            </a:r>
            <a:r>
              <a:rPr lang="th-TH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 เป็นผู้บุกเบิกสถาบันฯ อย่างแท้จริง ได้กล่าวถึงการพระราชทานปริญญาบัตรครั้งแรกของสถาบันไว้</a:t>
            </a:r>
            <a:r>
              <a:rPr lang="th-TH" sz="28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ว่า</a:t>
            </a:r>
          </a:p>
          <a:p>
            <a:endParaRPr lang="th-TH" sz="2800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28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ล้นเกล้าฯพระปิยมหาราชปลดปล่อยทาสให้เป็นไทยฉันใด พระบาทสมเด็จพระเจ้าอยู่หัวรัชกาลปัจจุบัน</a:t>
            </a:r>
            <a:r>
              <a:rPr lang="en-US" sz="28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3200" b="1" dirty="0">
                <a:solidFill>
                  <a:srgbClr val="6600CC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ทรงปลดปล่อยนักเรียนอาชีวศึกษาจากที่ถูกสังคมมอง</a:t>
            </a:r>
            <a:r>
              <a:rPr lang="th-TH" sz="3200" b="1" dirty="0" smtClean="0">
                <a:solidFill>
                  <a:srgbClr val="6600CC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ว่าเป็น</a:t>
            </a:r>
            <a:r>
              <a:rPr lang="th-TH" sz="3200" b="1" dirty="0">
                <a:solidFill>
                  <a:srgbClr val="6600CC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นักเรียนชั้นสองให้เป็นไทฉันนั้น</a:t>
            </a:r>
            <a:r>
              <a:rPr lang="en-US" sz="28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endParaRPr lang="th-TH" sz="2800" b="1" dirty="0">
              <a:solidFill>
                <a:srgbClr val="0000FF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1" y="159327"/>
            <a:ext cx="4005952" cy="32047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84830" y="1906113"/>
            <a:ext cx="5497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ศาสตราจารย์สวาสดิ์ ไชยคุณา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4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0544" y="2338047"/>
            <a:ext cx="99982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ความเป็นมา ที่ภาคภูมิของ </a:t>
            </a:r>
            <a:r>
              <a:rPr lang="th-TH" sz="6000" b="1" dirty="0" err="1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6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พระนคร</a:t>
            </a:r>
          </a:p>
        </p:txBody>
      </p:sp>
    </p:spTree>
    <p:extLst>
      <p:ext uri="{BB962C8B-B14F-4D97-AF65-F5344CB8AC3E}">
        <p14:creationId xmlns:p14="http://schemas.microsoft.com/office/powerpoint/2010/main" val="34196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85799" y="514562"/>
            <a:ext cx="808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RMUTP-Profile: Story and </a:t>
            </a:r>
            <a:r>
              <a:rPr lang="en-US" sz="4000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Performance</a:t>
            </a:r>
            <a:endParaRPr lang="th-TH" sz="4000" b="1" dirty="0">
              <a:solidFill>
                <a:srgbClr val="7030A0"/>
              </a:solidFill>
              <a:latin typeface="DB Chidlom X" pitchFamily="2" charset="-34"/>
              <a:cs typeface="DB Chidlom X" pitchFamily="2" charset="-3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3521" y="1733180"/>
            <a:ext cx="11793998" cy="3888101"/>
            <a:chOff x="43521" y="1733180"/>
            <a:chExt cx="11793998" cy="3888101"/>
          </a:xfrm>
        </p:grpSpPr>
        <p:graphicFrame>
          <p:nvGraphicFramePr>
            <p:cNvPr id="3" name="Diagram 2"/>
            <p:cNvGraphicFramePr/>
            <p:nvPr>
              <p:extLst>
                <p:ext uri="{D42A27DB-BD31-4B8C-83A1-F6EECF244321}">
                  <p14:modId xmlns:p14="http://schemas.microsoft.com/office/powerpoint/2010/main" val="949511806"/>
                </p:ext>
              </p:extLst>
            </p:nvPr>
          </p:nvGraphicFramePr>
          <p:xfrm>
            <a:off x="681839" y="1978608"/>
            <a:ext cx="11155680" cy="26060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33" name="Group 32"/>
            <p:cNvGrpSpPr/>
            <p:nvPr/>
          </p:nvGrpSpPr>
          <p:grpSpPr>
            <a:xfrm>
              <a:off x="378072" y="2058942"/>
              <a:ext cx="2478779" cy="951737"/>
              <a:chOff x="383878" y="2334331"/>
              <a:chExt cx="2478779" cy="95173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83878" y="2334331"/>
                <a:ext cx="245190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th-TH" dirty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สิ่งทอและออกแบบ</a:t>
                </a:r>
                <a:r>
                  <a:rPr lang="th-TH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แฟชั่น</a:t>
                </a:r>
                <a:r>
                  <a:rPr lang="en-US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 </a:t>
                </a:r>
              </a:p>
              <a:p>
                <a:pPr algn="r"/>
                <a:r>
                  <a:rPr lang="en-US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(</a:t>
                </a:r>
                <a:r>
                  <a:rPr lang="th-TH" dirty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ชุมพรเขตอุดม</a:t>
                </a:r>
                <a:r>
                  <a:rPr lang="th-TH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ศักดิ์</a:t>
                </a:r>
                <a:r>
                  <a:rPr lang="en-US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)</a:t>
                </a:r>
                <a:r>
                  <a:rPr lang="th-TH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  <a:endParaRPr lang="th-TH" dirty="0">
                  <a:solidFill>
                    <a:srgbClr val="0066CC"/>
                  </a:solidFill>
                  <a:latin typeface="DB Chidlom X" pitchFamily="2" charset="-34"/>
                  <a:cs typeface="DB Chidlom X" pitchFamily="2" charset="-34"/>
                </a:endParaRPr>
              </a:p>
              <a:p>
                <a:pPr algn="r"/>
                <a:r>
                  <a:rPr lang="th-TH" dirty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โรงเรียนช่างตัดเสื้อวัดสุทัศน์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775171" y="2463358"/>
                <a:ext cx="87486" cy="822710"/>
              </a:xfrm>
              <a:prstGeom prst="rect">
                <a:avLst/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3521" y="3553120"/>
              <a:ext cx="1725599" cy="1234854"/>
              <a:chOff x="46424" y="3833085"/>
              <a:chExt cx="1725599" cy="123485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6424" y="3867610"/>
                <a:ext cx="169164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th-TH" dirty="0" err="1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พณิชย</a:t>
                </a:r>
                <a:r>
                  <a:rPr lang="th-TH" dirty="0" smtClean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การพระนคร</a:t>
                </a:r>
                <a:r>
                  <a:rPr lang="en-US" dirty="0" smtClean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: </a:t>
                </a:r>
                <a:r>
                  <a:rPr lang="th-TH" dirty="0" smtClean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โรงเรียน</a:t>
                </a:r>
                <a:r>
                  <a:rPr lang="th-TH" dirty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ประถมศึกษา</a:t>
                </a:r>
                <a:r>
                  <a:rPr lang="th-TH" dirty="0" smtClean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พิเศษภาษาอังกฤษ</a:t>
                </a:r>
                <a:r>
                  <a:rPr lang="th-TH" dirty="0" err="1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วัดสัมพันธวงศ์</a:t>
                </a:r>
                <a:endParaRPr lang="th-TH" dirty="0">
                  <a:solidFill>
                    <a:srgbClr val="3399FF"/>
                  </a:solidFill>
                  <a:latin typeface="DB Chidlom X" pitchFamily="2" charset="-34"/>
                  <a:cs typeface="DB Chidlom X" pitchFamily="2" charset="-34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688896" y="3833085"/>
                <a:ext cx="83127" cy="1118665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890954" y="3552505"/>
              <a:ext cx="2236822" cy="960143"/>
              <a:chOff x="3111474" y="3860777"/>
              <a:chExt cx="2236822" cy="96014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265169" y="3860777"/>
                <a:ext cx="83127" cy="830099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111474" y="3897590"/>
                <a:ext cx="223651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วิศวกรนัก</a:t>
                </a:r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ปฏิบัติ</a:t>
                </a:r>
              </a:p>
              <a:p>
                <a:pPr algn="r"/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พระนครเหนือ</a:t>
                </a:r>
                <a:r>
                  <a:rPr lang="en-US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โรงเรียน</a:t>
                </a:r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ช่างกลพระนครเหนือ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815185" y="2202555"/>
              <a:ext cx="2226892" cy="807720"/>
              <a:chOff x="1930775" y="2450867"/>
              <a:chExt cx="2226892" cy="80772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068216" y="2450867"/>
                <a:ext cx="83127" cy="80772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930775" y="2575090"/>
                <a:ext cx="222689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 smtClean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ครูช่างเทเวศร์</a:t>
                </a:r>
                <a:r>
                  <a:rPr lang="en-US" dirty="0" smtClean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 smtClean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โรงเรียน</a:t>
                </a:r>
                <a:r>
                  <a:rPr lang="th-TH" dirty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ฝึกหัดครูอาชีวศึกษา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230749" y="2200650"/>
              <a:ext cx="1974989" cy="807720"/>
              <a:chOff x="4586179" y="2448962"/>
              <a:chExt cx="1974989" cy="80772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478041" y="2448962"/>
                <a:ext cx="83127" cy="80772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86179" y="2543532"/>
                <a:ext cx="189186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th-TH" dirty="0">
                    <a:solidFill>
                      <a:srgbClr val="FF0000"/>
                    </a:solidFill>
                    <a:latin typeface="DB Chidlom X" pitchFamily="2" charset="-34"/>
                    <a:cs typeface="DB Chidlom X" pitchFamily="2" charset="-34"/>
                  </a:rPr>
                  <a:t>ครูช่างเทเวศร์:</a:t>
                </a:r>
              </a:p>
              <a:p>
                <a:pPr algn="r"/>
                <a:r>
                  <a:rPr lang="th-TH" dirty="0">
                    <a:solidFill>
                      <a:srgbClr val="FF0000"/>
                    </a:solidFill>
                    <a:latin typeface="DB Chidlom X" pitchFamily="2" charset="-34"/>
                    <a:cs typeface="DB Chidlom X" pitchFamily="2" charset="-34"/>
                  </a:rPr>
                  <a:t>วิทยาลัยครูอาชีวศึกษา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535788" y="3554793"/>
              <a:ext cx="1770226" cy="1496863"/>
              <a:chOff x="6355908" y="3878055"/>
              <a:chExt cx="1770226" cy="149686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8043007" y="3878055"/>
                <a:ext cx="83127" cy="1351418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355908" y="3897590"/>
                <a:ext cx="1710725" cy="1477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>
                    <a:latin typeface="DB Chidlom X" pitchFamily="2" charset="-34"/>
                    <a:cs typeface="DB Chidlom X" pitchFamily="2" charset="-34"/>
                  </a:rPr>
                  <a:t>วิทยาลัยเทคโนโลยี</a:t>
                </a:r>
                <a:r>
                  <a:rPr lang="th-TH" dirty="0" smtClean="0">
                    <a:latin typeface="DB Chidlom X" pitchFamily="2" charset="-34"/>
                    <a:cs typeface="DB Chidlom X" pitchFamily="2" charset="-34"/>
                  </a:rPr>
                  <a:t>และ</a:t>
                </a:r>
              </a:p>
              <a:p>
                <a:pPr algn="r"/>
                <a:r>
                  <a:rPr lang="th-TH" dirty="0" smtClean="0">
                    <a:latin typeface="DB Chidlom X" pitchFamily="2" charset="-34"/>
                    <a:cs typeface="DB Chidlom X" pitchFamily="2" charset="-34"/>
                  </a:rPr>
                  <a:t>อาชีวศึกษา</a:t>
                </a:r>
                <a:r>
                  <a:rPr lang="en-US" dirty="0" smtClean="0"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 err="1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พณิชย</a:t>
                </a:r>
                <a:r>
                  <a:rPr lang="th-TH" dirty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การพระ</a:t>
                </a:r>
                <a:r>
                  <a:rPr lang="th-TH" dirty="0" smtClean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นคร</a:t>
                </a:r>
              </a:p>
              <a:p>
                <a:pPr algn="r"/>
                <a:r>
                  <a:rPr lang="th-TH" dirty="0" smtClean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ครู</a:t>
                </a:r>
                <a:r>
                  <a:rPr lang="th-TH" dirty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ช่าง</a:t>
                </a:r>
                <a:r>
                  <a:rPr lang="th-TH" dirty="0" smtClean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เทเวศร์</a:t>
                </a:r>
              </a:p>
              <a:p>
                <a:pPr algn="r"/>
                <a:r>
                  <a:rPr lang="th-TH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ชุมพรเขตอุดม</a:t>
                </a:r>
                <a:r>
                  <a:rPr lang="th-TH" dirty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ศักดิ์</a:t>
                </a:r>
                <a:endParaRPr lang="en-US" dirty="0" smtClean="0">
                  <a:solidFill>
                    <a:srgbClr val="0066CC"/>
                  </a:solidFill>
                  <a:latin typeface="DB Chidlom X" pitchFamily="2" charset="-34"/>
                  <a:cs typeface="DB Chidlom X" pitchFamily="2" charset="-34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660701" y="1733180"/>
              <a:ext cx="1727624" cy="1278634"/>
              <a:chOff x="7495811" y="2116402"/>
              <a:chExt cx="1727624" cy="127863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144605" y="2260307"/>
                <a:ext cx="78830" cy="1134729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495811" y="2116402"/>
                <a:ext cx="1710725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>
                    <a:latin typeface="DB Chidlom X" pitchFamily="2" charset="-34"/>
                    <a:cs typeface="DB Chidlom X" pitchFamily="2" charset="-34"/>
                  </a:rPr>
                  <a:t>วิทยาลัยเทคโนโลยี</a:t>
                </a:r>
                <a:r>
                  <a:rPr lang="th-TH" dirty="0" smtClean="0">
                    <a:latin typeface="DB Chidlom X" pitchFamily="2" charset="-34"/>
                    <a:cs typeface="DB Chidlom X" pitchFamily="2" charset="-34"/>
                  </a:rPr>
                  <a:t>และ</a:t>
                </a:r>
              </a:p>
              <a:p>
                <a:pPr algn="r"/>
                <a:r>
                  <a:rPr lang="th-TH" dirty="0" smtClean="0">
                    <a:latin typeface="DB Chidlom X" pitchFamily="2" charset="-34"/>
                    <a:cs typeface="DB Chidlom X" pitchFamily="2" charset="-34"/>
                  </a:rPr>
                  <a:t>อาชีวศึกษา</a:t>
                </a:r>
                <a:r>
                  <a:rPr lang="en-US" dirty="0" smtClean="0"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วิศวกรนัก</a:t>
                </a:r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ปฏิบัติ</a:t>
                </a:r>
              </a:p>
              <a:p>
                <a:pPr algn="r"/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พระ</a:t>
                </a:r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นครเหนือ</a:t>
                </a:r>
                <a:endParaRPr lang="en-US" dirty="0" smtClean="0">
                  <a:solidFill>
                    <a:srgbClr val="FF0066"/>
                  </a:solidFill>
                  <a:latin typeface="DB Chidlom X" pitchFamily="2" charset="-34"/>
                  <a:cs typeface="DB Chidlom X" pitchFamily="2" charset="-34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8327549" y="3551510"/>
              <a:ext cx="2151990" cy="2069771"/>
              <a:chOff x="8162659" y="3829802"/>
              <a:chExt cx="2151990" cy="20697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0231522" y="3829802"/>
                <a:ext cx="83127" cy="192647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162659" y="3868248"/>
                <a:ext cx="2132314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>
                    <a:solidFill>
                      <a:srgbClr val="0000FF"/>
                    </a:solidFill>
                    <a:latin typeface="DB Chidlom X" pitchFamily="2" charset="-34"/>
                    <a:cs typeface="DB Chidlom X" pitchFamily="2" charset="-34"/>
                  </a:rPr>
                  <a:t>สถาบันเทคโนโลยีราช</a:t>
                </a:r>
                <a:r>
                  <a:rPr lang="th-TH" dirty="0" smtClean="0">
                    <a:solidFill>
                      <a:srgbClr val="0000FF"/>
                    </a:solidFill>
                    <a:latin typeface="DB Chidlom X" pitchFamily="2" charset="-34"/>
                    <a:cs typeface="DB Chidlom X" pitchFamily="2" charset="-34"/>
                  </a:rPr>
                  <a:t>มงคล</a:t>
                </a:r>
                <a:r>
                  <a:rPr lang="en-US" dirty="0" smtClean="0">
                    <a:solidFill>
                      <a:srgbClr val="0000FF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 err="1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พณิชย</a:t>
                </a:r>
                <a:r>
                  <a:rPr lang="th-TH" dirty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การพระนคร</a:t>
                </a:r>
              </a:p>
              <a:p>
                <a:pPr algn="r"/>
                <a:r>
                  <a:rPr lang="th-TH" dirty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ครูช่างเทเวศร์</a:t>
                </a:r>
                <a:endParaRPr lang="en-US" dirty="0">
                  <a:solidFill>
                    <a:srgbClr val="FF0066"/>
                  </a:solidFill>
                  <a:latin typeface="DB Chidlom X" pitchFamily="2" charset="-34"/>
                  <a:cs typeface="DB Chidlom X" pitchFamily="2" charset="-34"/>
                </a:endParaRPr>
              </a:p>
              <a:p>
                <a:pPr algn="r"/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วิศวกรนัก</a:t>
                </a:r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ปฏิบัติ</a:t>
                </a:r>
              </a:p>
              <a:p>
                <a:pPr algn="r"/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พระ</a:t>
                </a:r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นครเหนือ</a:t>
                </a:r>
                <a:endParaRPr lang="en-US" dirty="0">
                  <a:solidFill>
                    <a:srgbClr val="FF0066"/>
                  </a:solidFill>
                  <a:latin typeface="DB Chidlom X" pitchFamily="2" charset="-34"/>
                  <a:cs typeface="DB Chidlom X" pitchFamily="2" charset="-34"/>
                </a:endParaRPr>
              </a:p>
              <a:p>
                <a:pPr algn="r"/>
                <a:r>
                  <a:rPr lang="th-TH" dirty="0" err="1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คหกรรม</a:t>
                </a:r>
                <a:r>
                  <a:rPr lang="th-TH" dirty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 โชติ</a:t>
                </a:r>
                <a:r>
                  <a:rPr lang="th-TH" dirty="0" smtClean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เวช</a:t>
                </a:r>
              </a:p>
              <a:p>
                <a:pPr algn="r"/>
                <a:r>
                  <a:rPr lang="th-TH" dirty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ชุมพรเขตอุดม</a:t>
                </a:r>
                <a:r>
                  <a:rPr lang="th-TH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ศักดิ์</a:t>
                </a:r>
                <a:endParaRPr lang="en-US" dirty="0">
                  <a:solidFill>
                    <a:srgbClr val="0066CC"/>
                  </a:solidFill>
                  <a:latin typeface="DB Chidlom X" pitchFamily="2" charset="-34"/>
                  <a:cs typeface="DB Chidlom X" pitchFamily="2" charset="-34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9710105" y="1987909"/>
              <a:ext cx="1856115" cy="1020531"/>
              <a:chOff x="9545215" y="2266201"/>
              <a:chExt cx="1856115" cy="102053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545215" y="2266201"/>
                <a:ext cx="178132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มหาวิทยาลัย</a:t>
                </a:r>
                <a:r>
                  <a:rPr lang="th-TH" dirty="0" smtClean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เทคโนโลยี</a:t>
                </a:r>
              </a:p>
              <a:p>
                <a:pPr algn="r"/>
                <a:r>
                  <a:rPr lang="th-TH" dirty="0" smtClean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ราช</a:t>
                </a:r>
                <a:r>
                  <a:rPr lang="th-TH" dirty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มงคลพระ</a:t>
                </a:r>
                <a:r>
                  <a:rPr lang="th-TH" dirty="0" smtClean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นคร</a:t>
                </a:r>
                <a:r>
                  <a:rPr lang="en-US" dirty="0" smtClean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  <a:endParaRPr lang="th-TH" dirty="0" smtClean="0">
                  <a:solidFill>
                    <a:srgbClr val="9900CC"/>
                  </a:solidFill>
                  <a:latin typeface="DB Chidlom X" pitchFamily="2" charset="-34"/>
                  <a:cs typeface="DB Chidlom X" pitchFamily="2" charset="-34"/>
                </a:endParaRPr>
              </a:p>
              <a:p>
                <a:pPr algn="r"/>
                <a:r>
                  <a:rPr lang="th-TH" dirty="0" smtClean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9 คณะ</a:t>
                </a:r>
                <a:endParaRPr lang="th-TH" dirty="0">
                  <a:solidFill>
                    <a:srgbClr val="9900CC"/>
                  </a:solidFill>
                  <a:latin typeface="DB Chidlom X" pitchFamily="2" charset="-34"/>
                  <a:cs typeface="DB Chidlom X" pitchFamily="2" charset="-34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1322500" y="2374497"/>
                <a:ext cx="78830" cy="912235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491296" y="3553905"/>
              <a:ext cx="1456052" cy="934289"/>
              <a:chOff x="2488393" y="3816895"/>
              <a:chExt cx="1456052" cy="93428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861318" y="3816895"/>
                <a:ext cx="83127" cy="807720"/>
              </a:xfrm>
              <a:prstGeom prst="rect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488393" y="3827854"/>
                <a:ext cx="143255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th-TH" dirty="0" err="1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คหกรรม</a:t>
                </a:r>
                <a:r>
                  <a:rPr lang="th-TH" dirty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 โชติ</a:t>
                </a:r>
                <a:r>
                  <a:rPr lang="th-TH" dirty="0" smtClean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เวช</a:t>
                </a:r>
                <a:r>
                  <a:rPr lang="en-US" dirty="0" smtClean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 smtClean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โรงเรียน</a:t>
                </a:r>
                <a:r>
                  <a:rPr lang="th-TH" dirty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ช่างทอวัดโบสถ์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462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YD9aQSMUqJMk5ISYVqx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YD9aQSMUqJMk5ISYVqx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2562</Words>
  <Application>Microsoft Office PowerPoint</Application>
  <PresentationFormat>Widescreen</PresentationFormat>
  <Paragraphs>515</Paragraphs>
  <Slides>43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맑은 고딕</vt:lpstr>
      <vt:lpstr>MS PGothic</vt:lpstr>
      <vt:lpstr>Aharoni</vt:lpstr>
      <vt:lpstr>AngsanaUPC</vt:lpstr>
      <vt:lpstr>Arial</vt:lpstr>
      <vt:lpstr>Arial Rounded MT Bold</vt:lpstr>
      <vt:lpstr>ArialMT</vt:lpstr>
      <vt:lpstr>Calibri</vt:lpstr>
      <vt:lpstr>Calibri Light</vt:lpstr>
      <vt:lpstr>Cordia New</vt:lpstr>
      <vt:lpstr>DB Chidlom X</vt:lpstr>
      <vt:lpstr>DB Chidlom X Bold</vt:lpstr>
      <vt:lpstr>DB Chidlom X Medium</vt:lpstr>
      <vt:lpstr>Helvetica Light</vt:lpstr>
      <vt:lpstr>TH SarabunPSK</vt:lpstr>
      <vt:lpstr>Office Theme</vt:lpstr>
      <vt:lpstr>1_Office Theme</vt:lpstr>
      <vt:lpstr>3_Office Theme</vt:lpstr>
      <vt:lpstr>2_Office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RMUTP ในศตวรรษที่ 21</vt:lpstr>
      <vt:lpstr>PowerPoint Presentation</vt:lpstr>
      <vt:lpstr>แผนปฏิบัติการ “ผลิตบัณฑิตคุณภาพ มทร.พระนคร”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289</cp:revision>
  <dcterms:created xsi:type="dcterms:W3CDTF">2015-11-05T21:27:28Z</dcterms:created>
  <dcterms:modified xsi:type="dcterms:W3CDTF">2015-11-17T22:28:56Z</dcterms:modified>
</cp:coreProperties>
</file>